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9" r:id="rId2"/>
    <p:sldId id="268" r:id="rId3"/>
    <p:sldId id="305" r:id="rId4"/>
    <p:sldId id="294" r:id="rId5"/>
    <p:sldId id="269" r:id="rId6"/>
    <p:sldId id="304" r:id="rId7"/>
    <p:sldId id="280" r:id="rId8"/>
    <p:sldId id="281" r:id="rId9"/>
    <p:sldId id="282" r:id="rId10"/>
    <p:sldId id="292" r:id="rId11"/>
    <p:sldId id="293" r:id="rId12"/>
    <p:sldId id="283" r:id="rId13"/>
    <p:sldId id="307" r:id="rId14"/>
    <p:sldId id="284" r:id="rId15"/>
    <p:sldId id="285" r:id="rId16"/>
    <p:sldId id="286" r:id="rId17"/>
    <p:sldId id="295" r:id="rId18"/>
    <p:sldId id="288" r:id="rId19"/>
    <p:sldId id="289" r:id="rId20"/>
    <p:sldId id="302" r:id="rId21"/>
    <p:sldId id="290" r:id="rId22"/>
    <p:sldId id="296" r:id="rId23"/>
    <p:sldId id="297" r:id="rId24"/>
    <p:sldId id="298" r:id="rId25"/>
    <p:sldId id="299" r:id="rId26"/>
    <p:sldId id="300" r:id="rId27"/>
    <p:sldId id="301" r:id="rId28"/>
    <p:sldId id="306" r:id="rId29"/>
    <p:sldId id="303" r:id="rId30"/>
  </p:sldIdLst>
  <p:sldSz cx="9144000" cy="6858000" type="letter"/>
  <p:notesSz cx="7315200" cy="96012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CECFD0"/>
    <a:srgbClr val="9A9B9C"/>
    <a:srgbClr val="C2DEEA"/>
    <a:srgbClr val="007AC9"/>
    <a:srgbClr val="8193DB"/>
    <a:srgbClr val="008566"/>
    <a:srgbClr val="F3D311"/>
    <a:srgbClr val="004165"/>
  </p:clrMru>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14" autoAdjust="0"/>
    <p:restoredTop sz="94718" autoAdjust="0"/>
  </p:normalViewPr>
  <p:slideViewPr>
    <p:cSldViewPr snapToObjects="1">
      <p:cViewPr>
        <p:scale>
          <a:sx n="100" d="100"/>
          <a:sy n="100" d="100"/>
        </p:scale>
        <p:origin x="-1944" y="-342"/>
      </p:cViewPr>
      <p:guideLst>
        <p:guide orient="horz" pos="414"/>
        <p:guide orient="horz" pos="3936"/>
        <p:guide orient="horz" pos="566"/>
        <p:guide pos="288"/>
        <p:guide pos="5487"/>
        <p:guide pos="339"/>
      </p:guideLst>
    </p:cSldViewPr>
  </p:slideViewPr>
  <p:notesTextViewPr>
    <p:cViewPr>
      <p:scale>
        <a:sx n="400" d="100"/>
        <a:sy n="400" d="100"/>
      </p:scale>
      <p:origin x="0" y="0"/>
    </p:cViewPr>
  </p:notesTextViewPr>
  <p:sorterViewPr>
    <p:cViewPr>
      <p:scale>
        <a:sx n="66" d="100"/>
        <a:sy n="66" d="100"/>
      </p:scale>
      <p:origin x="0" y="0"/>
    </p:cViewPr>
  </p:sorterViewPr>
  <p:notesViewPr>
    <p:cSldViewPr snapToObjects="1">
      <p:cViewPr varScale="1">
        <p:scale>
          <a:sx n="53" d="100"/>
          <a:sy n="53" d="100"/>
        </p:scale>
        <p:origin x="-2592"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9D758-6BA2-49F4-BEE5-239AD5B547E1}" type="doc">
      <dgm:prSet loTypeId="urn:microsoft.com/office/officeart/2005/8/layout/vProcess5" loCatId="process" qsTypeId="urn:microsoft.com/office/officeart/2005/8/quickstyle/simple1#1" qsCatId="simple" csTypeId="urn:microsoft.com/office/officeart/2005/8/colors/accent2_3" csCatId="accent2" phldr="1"/>
      <dgm:spPr/>
      <dgm:t>
        <a:bodyPr/>
        <a:lstStyle/>
        <a:p>
          <a:endParaRPr lang="en-US"/>
        </a:p>
      </dgm:t>
    </dgm:pt>
    <dgm:pt modelId="{27BDA195-5BBE-40A1-A2FE-1658B33AF7E8}">
      <dgm:prSet phldrT="[Text]"/>
      <dgm:spPr/>
      <dgm:t>
        <a:bodyPr/>
        <a:lstStyle/>
        <a:p>
          <a:r>
            <a:rPr lang="en-US" dirty="0" smtClean="0"/>
            <a:t>Availability of Capital</a:t>
          </a:r>
          <a:endParaRPr lang="en-US" dirty="0"/>
        </a:p>
      </dgm:t>
    </dgm:pt>
    <dgm:pt modelId="{32A8326C-6494-4575-87C7-1841FEADD824}" type="parTrans" cxnId="{223666BA-7290-451A-85A0-B56E9FC5B291}">
      <dgm:prSet/>
      <dgm:spPr/>
      <dgm:t>
        <a:bodyPr/>
        <a:lstStyle/>
        <a:p>
          <a:endParaRPr lang="en-US"/>
        </a:p>
      </dgm:t>
    </dgm:pt>
    <dgm:pt modelId="{DFABE19D-CA7F-4A74-B682-2AC93571A4D0}" type="sibTrans" cxnId="{223666BA-7290-451A-85A0-B56E9FC5B291}">
      <dgm:prSet/>
      <dgm:spPr/>
      <dgm:t>
        <a:bodyPr/>
        <a:lstStyle/>
        <a:p>
          <a:endParaRPr lang="en-US" dirty="0"/>
        </a:p>
      </dgm:t>
    </dgm:pt>
    <dgm:pt modelId="{8CA2CB5C-C924-4847-BFD0-7FC34ADE55A3}">
      <dgm:prSet phldrT="[Text]"/>
      <dgm:spPr/>
      <dgm:t>
        <a:bodyPr/>
        <a:lstStyle/>
        <a:p>
          <a:r>
            <a:rPr lang="en-US" dirty="0" smtClean="0"/>
            <a:t>Risk Transfer</a:t>
          </a:r>
          <a:endParaRPr lang="en-US" dirty="0"/>
        </a:p>
      </dgm:t>
    </dgm:pt>
    <dgm:pt modelId="{D4657B6E-A632-44B7-B491-8B4DDB38AC67}" type="parTrans" cxnId="{186CDF60-D5BB-4A74-964E-393651F20AF5}">
      <dgm:prSet/>
      <dgm:spPr/>
      <dgm:t>
        <a:bodyPr/>
        <a:lstStyle/>
        <a:p>
          <a:endParaRPr lang="en-US"/>
        </a:p>
      </dgm:t>
    </dgm:pt>
    <dgm:pt modelId="{E6A4DC97-F2E5-4EFA-846C-57810F69A0DB}" type="sibTrans" cxnId="{186CDF60-D5BB-4A74-964E-393651F20AF5}">
      <dgm:prSet/>
      <dgm:spPr/>
      <dgm:t>
        <a:bodyPr/>
        <a:lstStyle/>
        <a:p>
          <a:endParaRPr lang="en-US" dirty="0"/>
        </a:p>
      </dgm:t>
    </dgm:pt>
    <dgm:pt modelId="{49AD3AC9-C3B1-468B-83A2-0CE0D57FD2AB}">
      <dgm:prSet phldrT="[Text]"/>
      <dgm:spPr/>
      <dgm:t>
        <a:bodyPr/>
        <a:lstStyle/>
        <a:p>
          <a:r>
            <a:rPr lang="en-US" dirty="0" smtClean="0"/>
            <a:t>Private Sector Expertise</a:t>
          </a:r>
          <a:endParaRPr lang="en-US" dirty="0"/>
        </a:p>
      </dgm:t>
    </dgm:pt>
    <dgm:pt modelId="{412DA91A-C8AC-4BD6-B5F9-4EE6B74830E1}" type="parTrans" cxnId="{21A6DC25-542A-4834-AF86-FFEA60648C1F}">
      <dgm:prSet/>
      <dgm:spPr/>
      <dgm:t>
        <a:bodyPr/>
        <a:lstStyle/>
        <a:p>
          <a:endParaRPr lang="en-US"/>
        </a:p>
      </dgm:t>
    </dgm:pt>
    <dgm:pt modelId="{F0C3EED7-F7F1-4F9F-A9AA-81CF1CE48CF1}" type="sibTrans" cxnId="{21A6DC25-542A-4834-AF86-FFEA60648C1F}">
      <dgm:prSet/>
      <dgm:spPr/>
      <dgm:t>
        <a:bodyPr/>
        <a:lstStyle/>
        <a:p>
          <a:endParaRPr lang="en-US"/>
        </a:p>
      </dgm:t>
    </dgm:pt>
    <dgm:pt modelId="{9DA7CF61-2CB4-40BE-ABEA-9FE5E7297086}" type="pres">
      <dgm:prSet presAssocID="{1E79D758-6BA2-49F4-BEE5-239AD5B547E1}" presName="outerComposite" presStyleCnt="0">
        <dgm:presLayoutVars>
          <dgm:chMax val="5"/>
          <dgm:dir/>
          <dgm:resizeHandles val="exact"/>
        </dgm:presLayoutVars>
      </dgm:prSet>
      <dgm:spPr/>
      <dgm:t>
        <a:bodyPr/>
        <a:lstStyle/>
        <a:p>
          <a:endParaRPr lang="en-US"/>
        </a:p>
      </dgm:t>
    </dgm:pt>
    <dgm:pt modelId="{A62A534A-8C72-43B9-81E1-1C4803A7C8A0}" type="pres">
      <dgm:prSet presAssocID="{1E79D758-6BA2-49F4-BEE5-239AD5B547E1}" presName="dummyMaxCanvas" presStyleCnt="0">
        <dgm:presLayoutVars/>
      </dgm:prSet>
      <dgm:spPr/>
    </dgm:pt>
    <dgm:pt modelId="{486271A5-505E-4441-A3A0-F76F05B9C776}" type="pres">
      <dgm:prSet presAssocID="{1E79D758-6BA2-49F4-BEE5-239AD5B547E1}" presName="ThreeNodes_1" presStyleLbl="node1" presStyleIdx="0" presStyleCnt="3" custLinFactNeighborY="-2083">
        <dgm:presLayoutVars>
          <dgm:bulletEnabled val="1"/>
        </dgm:presLayoutVars>
      </dgm:prSet>
      <dgm:spPr/>
      <dgm:t>
        <a:bodyPr/>
        <a:lstStyle/>
        <a:p>
          <a:endParaRPr lang="en-US"/>
        </a:p>
      </dgm:t>
    </dgm:pt>
    <dgm:pt modelId="{1140DD4A-174C-41FE-8347-CC8F5C7F6E4F}" type="pres">
      <dgm:prSet presAssocID="{1E79D758-6BA2-49F4-BEE5-239AD5B547E1}" presName="ThreeNodes_2" presStyleLbl="node1" presStyleIdx="1" presStyleCnt="3">
        <dgm:presLayoutVars>
          <dgm:bulletEnabled val="1"/>
        </dgm:presLayoutVars>
      </dgm:prSet>
      <dgm:spPr/>
      <dgm:t>
        <a:bodyPr/>
        <a:lstStyle/>
        <a:p>
          <a:endParaRPr lang="en-US"/>
        </a:p>
      </dgm:t>
    </dgm:pt>
    <dgm:pt modelId="{5771F6AE-930F-409A-A2FD-C36E82D69A24}" type="pres">
      <dgm:prSet presAssocID="{1E79D758-6BA2-49F4-BEE5-239AD5B547E1}" presName="ThreeNodes_3" presStyleLbl="node1" presStyleIdx="2" presStyleCnt="3">
        <dgm:presLayoutVars>
          <dgm:bulletEnabled val="1"/>
        </dgm:presLayoutVars>
      </dgm:prSet>
      <dgm:spPr/>
      <dgm:t>
        <a:bodyPr/>
        <a:lstStyle/>
        <a:p>
          <a:endParaRPr lang="en-US"/>
        </a:p>
      </dgm:t>
    </dgm:pt>
    <dgm:pt modelId="{6AC6A3BD-0FDF-4E37-8B45-6E5632F37C64}" type="pres">
      <dgm:prSet presAssocID="{1E79D758-6BA2-49F4-BEE5-239AD5B547E1}" presName="ThreeConn_1-2" presStyleLbl="fgAccFollowNode1" presStyleIdx="0" presStyleCnt="2">
        <dgm:presLayoutVars>
          <dgm:bulletEnabled val="1"/>
        </dgm:presLayoutVars>
      </dgm:prSet>
      <dgm:spPr/>
      <dgm:t>
        <a:bodyPr/>
        <a:lstStyle/>
        <a:p>
          <a:endParaRPr lang="en-US"/>
        </a:p>
      </dgm:t>
    </dgm:pt>
    <dgm:pt modelId="{C148F2C6-B3BE-4F8C-A51F-EA764EF6C4EC}" type="pres">
      <dgm:prSet presAssocID="{1E79D758-6BA2-49F4-BEE5-239AD5B547E1}" presName="ThreeConn_2-3" presStyleLbl="fgAccFollowNode1" presStyleIdx="1" presStyleCnt="2">
        <dgm:presLayoutVars>
          <dgm:bulletEnabled val="1"/>
        </dgm:presLayoutVars>
      </dgm:prSet>
      <dgm:spPr/>
      <dgm:t>
        <a:bodyPr/>
        <a:lstStyle/>
        <a:p>
          <a:endParaRPr lang="en-US"/>
        </a:p>
      </dgm:t>
    </dgm:pt>
    <dgm:pt modelId="{65058999-B5FD-4176-A04C-2003EEE96FE9}" type="pres">
      <dgm:prSet presAssocID="{1E79D758-6BA2-49F4-BEE5-239AD5B547E1}" presName="ThreeNodes_1_text" presStyleLbl="node1" presStyleIdx="2" presStyleCnt="3">
        <dgm:presLayoutVars>
          <dgm:bulletEnabled val="1"/>
        </dgm:presLayoutVars>
      </dgm:prSet>
      <dgm:spPr/>
      <dgm:t>
        <a:bodyPr/>
        <a:lstStyle/>
        <a:p>
          <a:endParaRPr lang="en-US"/>
        </a:p>
      </dgm:t>
    </dgm:pt>
    <dgm:pt modelId="{53D565F6-8643-4BD3-9CA8-E353239F879A}" type="pres">
      <dgm:prSet presAssocID="{1E79D758-6BA2-49F4-BEE5-239AD5B547E1}" presName="ThreeNodes_2_text" presStyleLbl="node1" presStyleIdx="2" presStyleCnt="3">
        <dgm:presLayoutVars>
          <dgm:bulletEnabled val="1"/>
        </dgm:presLayoutVars>
      </dgm:prSet>
      <dgm:spPr/>
      <dgm:t>
        <a:bodyPr/>
        <a:lstStyle/>
        <a:p>
          <a:endParaRPr lang="en-US"/>
        </a:p>
      </dgm:t>
    </dgm:pt>
    <dgm:pt modelId="{47EB8D22-EB0F-4BAC-943C-4662BEAEA668}" type="pres">
      <dgm:prSet presAssocID="{1E79D758-6BA2-49F4-BEE5-239AD5B547E1}" presName="ThreeNodes_3_text" presStyleLbl="node1" presStyleIdx="2" presStyleCnt="3">
        <dgm:presLayoutVars>
          <dgm:bulletEnabled val="1"/>
        </dgm:presLayoutVars>
      </dgm:prSet>
      <dgm:spPr/>
      <dgm:t>
        <a:bodyPr/>
        <a:lstStyle/>
        <a:p>
          <a:endParaRPr lang="en-US"/>
        </a:p>
      </dgm:t>
    </dgm:pt>
  </dgm:ptLst>
  <dgm:cxnLst>
    <dgm:cxn modelId="{21A6DC25-542A-4834-AF86-FFEA60648C1F}" srcId="{1E79D758-6BA2-49F4-BEE5-239AD5B547E1}" destId="{49AD3AC9-C3B1-468B-83A2-0CE0D57FD2AB}" srcOrd="2" destOrd="0" parTransId="{412DA91A-C8AC-4BD6-B5F9-4EE6B74830E1}" sibTransId="{F0C3EED7-F7F1-4F9F-A9AA-81CF1CE48CF1}"/>
    <dgm:cxn modelId="{BDF2CAEB-D91A-401C-8822-C32925AD4915}" type="presOf" srcId="{8CA2CB5C-C924-4847-BFD0-7FC34ADE55A3}" destId="{53D565F6-8643-4BD3-9CA8-E353239F879A}" srcOrd="1" destOrd="0" presId="urn:microsoft.com/office/officeart/2005/8/layout/vProcess5"/>
    <dgm:cxn modelId="{941A72F1-F700-4CD5-90CF-9C47C11C54DE}" type="presOf" srcId="{49AD3AC9-C3B1-468B-83A2-0CE0D57FD2AB}" destId="{5771F6AE-930F-409A-A2FD-C36E82D69A24}" srcOrd="0" destOrd="0" presId="urn:microsoft.com/office/officeart/2005/8/layout/vProcess5"/>
    <dgm:cxn modelId="{FF6F2A8C-670B-4C90-86AB-5A84E2FB9320}" type="presOf" srcId="{DFABE19D-CA7F-4A74-B682-2AC93571A4D0}" destId="{6AC6A3BD-0FDF-4E37-8B45-6E5632F37C64}" srcOrd="0" destOrd="0" presId="urn:microsoft.com/office/officeart/2005/8/layout/vProcess5"/>
    <dgm:cxn modelId="{BD2662B5-37DB-41B5-A501-B20D2635A448}" type="presOf" srcId="{8CA2CB5C-C924-4847-BFD0-7FC34ADE55A3}" destId="{1140DD4A-174C-41FE-8347-CC8F5C7F6E4F}" srcOrd="0" destOrd="0" presId="urn:microsoft.com/office/officeart/2005/8/layout/vProcess5"/>
    <dgm:cxn modelId="{223666BA-7290-451A-85A0-B56E9FC5B291}" srcId="{1E79D758-6BA2-49F4-BEE5-239AD5B547E1}" destId="{27BDA195-5BBE-40A1-A2FE-1658B33AF7E8}" srcOrd="0" destOrd="0" parTransId="{32A8326C-6494-4575-87C7-1841FEADD824}" sibTransId="{DFABE19D-CA7F-4A74-B682-2AC93571A4D0}"/>
    <dgm:cxn modelId="{38E018FF-2641-431D-8E7A-705151F543CD}" type="presOf" srcId="{27BDA195-5BBE-40A1-A2FE-1658B33AF7E8}" destId="{486271A5-505E-4441-A3A0-F76F05B9C776}" srcOrd="0" destOrd="0" presId="urn:microsoft.com/office/officeart/2005/8/layout/vProcess5"/>
    <dgm:cxn modelId="{BA5CF5D7-E0B7-4758-809C-E54BB7A179E5}" type="presOf" srcId="{49AD3AC9-C3B1-468B-83A2-0CE0D57FD2AB}" destId="{47EB8D22-EB0F-4BAC-943C-4662BEAEA668}" srcOrd="1" destOrd="0" presId="urn:microsoft.com/office/officeart/2005/8/layout/vProcess5"/>
    <dgm:cxn modelId="{186CDF60-D5BB-4A74-964E-393651F20AF5}" srcId="{1E79D758-6BA2-49F4-BEE5-239AD5B547E1}" destId="{8CA2CB5C-C924-4847-BFD0-7FC34ADE55A3}" srcOrd="1" destOrd="0" parTransId="{D4657B6E-A632-44B7-B491-8B4DDB38AC67}" sibTransId="{E6A4DC97-F2E5-4EFA-846C-57810F69A0DB}"/>
    <dgm:cxn modelId="{05FC6688-96E2-4928-8CB4-3FFFE1F0EA96}" type="presOf" srcId="{27BDA195-5BBE-40A1-A2FE-1658B33AF7E8}" destId="{65058999-B5FD-4176-A04C-2003EEE96FE9}" srcOrd="1" destOrd="0" presId="urn:microsoft.com/office/officeart/2005/8/layout/vProcess5"/>
    <dgm:cxn modelId="{1627B5D0-F7F9-4ABE-9DB4-BB704E44D838}" type="presOf" srcId="{E6A4DC97-F2E5-4EFA-846C-57810F69A0DB}" destId="{C148F2C6-B3BE-4F8C-A51F-EA764EF6C4EC}" srcOrd="0" destOrd="0" presId="urn:microsoft.com/office/officeart/2005/8/layout/vProcess5"/>
    <dgm:cxn modelId="{BF68C6A2-3D18-40FD-9796-E4FAB20CE034}" type="presOf" srcId="{1E79D758-6BA2-49F4-BEE5-239AD5B547E1}" destId="{9DA7CF61-2CB4-40BE-ABEA-9FE5E7297086}" srcOrd="0" destOrd="0" presId="urn:microsoft.com/office/officeart/2005/8/layout/vProcess5"/>
    <dgm:cxn modelId="{35AB7BB9-AF1B-40EA-9345-1A98A1D88913}" type="presParOf" srcId="{9DA7CF61-2CB4-40BE-ABEA-9FE5E7297086}" destId="{A62A534A-8C72-43B9-81E1-1C4803A7C8A0}" srcOrd="0" destOrd="0" presId="urn:microsoft.com/office/officeart/2005/8/layout/vProcess5"/>
    <dgm:cxn modelId="{8ABAD031-BC3C-48A4-9900-B0111B563B2F}" type="presParOf" srcId="{9DA7CF61-2CB4-40BE-ABEA-9FE5E7297086}" destId="{486271A5-505E-4441-A3A0-F76F05B9C776}" srcOrd="1" destOrd="0" presId="urn:microsoft.com/office/officeart/2005/8/layout/vProcess5"/>
    <dgm:cxn modelId="{EF1EC70D-F233-4BA3-945E-DECF5EB38FE6}" type="presParOf" srcId="{9DA7CF61-2CB4-40BE-ABEA-9FE5E7297086}" destId="{1140DD4A-174C-41FE-8347-CC8F5C7F6E4F}" srcOrd="2" destOrd="0" presId="urn:microsoft.com/office/officeart/2005/8/layout/vProcess5"/>
    <dgm:cxn modelId="{88331FF7-DFFB-4250-AFCF-06E024B939A6}" type="presParOf" srcId="{9DA7CF61-2CB4-40BE-ABEA-9FE5E7297086}" destId="{5771F6AE-930F-409A-A2FD-C36E82D69A24}" srcOrd="3" destOrd="0" presId="urn:microsoft.com/office/officeart/2005/8/layout/vProcess5"/>
    <dgm:cxn modelId="{156EA779-171A-4C63-BD3C-49D049759914}" type="presParOf" srcId="{9DA7CF61-2CB4-40BE-ABEA-9FE5E7297086}" destId="{6AC6A3BD-0FDF-4E37-8B45-6E5632F37C64}" srcOrd="4" destOrd="0" presId="urn:microsoft.com/office/officeart/2005/8/layout/vProcess5"/>
    <dgm:cxn modelId="{E1CECA03-4C70-43B3-805E-0522BB793D5A}" type="presParOf" srcId="{9DA7CF61-2CB4-40BE-ABEA-9FE5E7297086}" destId="{C148F2C6-B3BE-4F8C-A51F-EA764EF6C4EC}" srcOrd="5" destOrd="0" presId="urn:microsoft.com/office/officeart/2005/8/layout/vProcess5"/>
    <dgm:cxn modelId="{AC288883-C86F-4EF6-8E2A-6EE580D41D20}" type="presParOf" srcId="{9DA7CF61-2CB4-40BE-ABEA-9FE5E7297086}" destId="{65058999-B5FD-4176-A04C-2003EEE96FE9}" srcOrd="6" destOrd="0" presId="urn:microsoft.com/office/officeart/2005/8/layout/vProcess5"/>
    <dgm:cxn modelId="{3E8718F3-F9CB-4C88-84A6-F795D7B19F61}" type="presParOf" srcId="{9DA7CF61-2CB4-40BE-ABEA-9FE5E7297086}" destId="{53D565F6-8643-4BD3-9CA8-E353239F879A}" srcOrd="7" destOrd="0" presId="urn:microsoft.com/office/officeart/2005/8/layout/vProcess5"/>
    <dgm:cxn modelId="{D72669F9-707D-4CF1-97C5-38791BB35695}" type="presParOf" srcId="{9DA7CF61-2CB4-40BE-ABEA-9FE5E7297086}" destId="{47EB8D22-EB0F-4BAC-943C-4662BEAEA66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3" tIns="48332" rIns="96663" bIns="48332" rtlCol="0"/>
          <a:lstStyle>
            <a:lvl1pPr algn="l" defTabSz="914164"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3" tIns="48332" rIns="96663" bIns="48332" rtlCol="0"/>
          <a:lstStyle>
            <a:lvl1pPr algn="r" defTabSz="914164" fontAlgn="auto">
              <a:spcBef>
                <a:spcPts val="0"/>
              </a:spcBef>
              <a:spcAft>
                <a:spcPts val="0"/>
              </a:spcAft>
              <a:defRPr sz="1300" smtClean="0">
                <a:latin typeface="+mn-lt"/>
                <a:cs typeface="+mn-cs"/>
              </a:defRPr>
            </a:lvl1pPr>
          </a:lstStyle>
          <a:p>
            <a:pPr>
              <a:defRPr/>
            </a:pPr>
            <a:fld id="{95C02D85-07FF-4BD3-9C9B-3087DBA4932C}" type="datetimeFigureOut">
              <a:rPr lang="en-US"/>
              <a:pPr>
                <a:defRPr/>
              </a:pPr>
              <a:t>10/4/2014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3" tIns="48332" rIns="96663" bIns="48332" rtlCol="0" anchor="b"/>
          <a:lstStyle>
            <a:lvl1pPr algn="l" defTabSz="914164" fontAlgn="auto">
              <a:spcBef>
                <a:spcPts val="0"/>
              </a:spcBef>
              <a:spcAft>
                <a:spcPts val="0"/>
              </a:spcAft>
              <a:defRPr sz="13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3" tIns="48332" rIns="96663" bIns="48332" rtlCol="0" anchor="b"/>
          <a:lstStyle>
            <a:lvl1pPr algn="r" defTabSz="914164" fontAlgn="auto">
              <a:spcBef>
                <a:spcPts val="0"/>
              </a:spcBef>
              <a:spcAft>
                <a:spcPts val="0"/>
              </a:spcAft>
              <a:defRPr sz="1300" smtClean="0">
                <a:latin typeface="+mn-lt"/>
                <a:cs typeface="+mn-cs"/>
              </a:defRPr>
            </a:lvl1pPr>
          </a:lstStyle>
          <a:p>
            <a:pPr>
              <a:defRPr/>
            </a:pPr>
            <a:fld id="{29B9B23A-7055-4CC8-9F95-2F30E988E17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564" tIns="47782" rIns="95564" bIns="47782" rtlCol="0"/>
          <a:lstStyle>
            <a:lvl1pPr algn="l" defTabSz="914164"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564" tIns="47782" rIns="95564" bIns="47782" rtlCol="0"/>
          <a:lstStyle>
            <a:lvl1pPr algn="r" defTabSz="914164" fontAlgn="auto">
              <a:spcBef>
                <a:spcPts val="0"/>
              </a:spcBef>
              <a:spcAft>
                <a:spcPts val="0"/>
              </a:spcAft>
              <a:defRPr sz="1300" smtClean="0">
                <a:latin typeface="+mn-lt"/>
                <a:cs typeface="+mn-cs"/>
              </a:defRPr>
            </a:lvl1pPr>
          </a:lstStyle>
          <a:p>
            <a:pPr>
              <a:defRPr/>
            </a:pPr>
            <a:fld id="{EDABE70D-AE08-466F-BC12-58F0F5ABF575}" type="datetimeFigureOut">
              <a:rPr lang="en-US"/>
              <a:pPr>
                <a:defRPr/>
              </a:pPr>
              <a:t>10/4/2014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564" tIns="47782" rIns="95564" bIns="47782" rtlCol="0" anchor="ctr"/>
          <a:lstStyle/>
          <a:p>
            <a:pPr lvl="0"/>
            <a:endParaRPr lang="en-US" noProof="0" dirty="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564" tIns="47782" rIns="95564" bIns="477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5564" tIns="47782" rIns="95564" bIns="47782" rtlCol="0" anchor="b"/>
          <a:lstStyle>
            <a:lvl1pPr algn="l" defTabSz="914164"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564" tIns="47782" rIns="95564" bIns="47782" rtlCol="0" anchor="b"/>
          <a:lstStyle>
            <a:lvl1pPr algn="r" defTabSz="914164" fontAlgn="auto">
              <a:spcBef>
                <a:spcPts val="0"/>
              </a:spcBef>
              <a:spcAft>
                <a:spcPts val="0"/>
              </a:spcAft>
              <a:defRPr sz="1300" smtClean="0">
                <a:latin typeface="+mn-lt"/>
                <a:cs typeface="+mn-cs"/>
              </a:defRPr>
            </a:lvl1pPr>
          </a:lstStyle>
          <a:p>
            <a:pPr>
              <a:defRPr/>
            </a:pPr>
            <a:fld id="{B96B0674-4837-49EB-B5E8-8804404132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6"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8487F58-5BF5-4534-8EFC-E515FF9E542B}" type="slidenum">
              <a:rPr lang="en-US">
                <a:cs typeface="Arial" charset="0"/>
              </a:rPr>
              <a:pPr defTabSz="912813"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_WB 2011 Primary Cover">
    <p:spTree>
      <p:nvGrpSpPr>
        <p:cNvPr id="1" name=""/>
        <p:cNvGrpSpPr/>
        <p:nvPr/>
      </p:nvGrpSpPr>
      <p:grpSpPr>
        <a:xfrm>
          <a:off x="0" y="0"/>
          <a:ext cx="0" cy="0"/>
          <a:chOff x="0" y="0"/>
          <a:chExt cx="0" cy="0"/>
        </a:xfrm>
      </p:grpSpPr>
      <p:pic>
        <p:nvPicPr>
          <p:cNvPr id="4" name="Picture 2" descr="http://sites.nustats.com/travelsurvey/images/MassDOT_Logo.jpg?1296244300"/>
          <p:cNvPicPr>
            <a:picLocks noChangeAspect="1" noChangeArrowheads="1"/>
          </p:cNvPicPr>
          <p:nvPr userDrawn="1"/>
        </p:nvPicPr>
        <p:blipFill>
          <a:blip r:embed="rId2"/>
          <a:srcRect/>
          <a:stretch>
            <a:fillRect/>
          </a:stretch>
        </p:blipFill>
        <p:spPr bwMode="auto">
          <a:xfrm>
            <a:off x="566738" y="6096000"/>
            <a:ext cx="2678112" cy="546100"/>
          </a:xfrm>
          <a:prstGeom prst="rect">
            <a:avLst/>
          </a:prstGeom>
          <a:noFill/>
          <a:ln w="9525">
            <a:noFill/>
            <a:miter lim="800000"/>
            <a:headEnd/>
            <a:tailEnd/>
          </a:ln>
        </p:spPr>
      </p:pic>
      <p:sp>
        <p:nvSpPr>
          <p:cNvPr id="2" name="Title 1"/>
          <p:cNvSpPr>
            <a:spLocks noGrp="1"/>
          </p:cNvSpPr>
          <p:nvPr>
            <p:ph type="ctrTitle"/>
          </p:nvPr>
        </p:nvSpPr>
        <p:spPr>
          <a:xfrm>
            <a:off x="552893" y="2909454"/>
            <a:ext cx="6011712" cy="2468564"/>
          </a:xfrm>
          <a:prstGeom prst="rect">
            <a:avLst/>
          </a:prstGeom>
        </p:spPr>
        <p:txBody>
          <a:bodyPr lIns="84216" anchor="t">
            <a:noAutofit/>
          </a:bodyPr>
          <a:lstStyle>
            <a:lvl1pPr>
              <a:defRPr sz="3600">
                <a:solidFill>
                  <a:schemeClr val="accent2"/>
                </a:solidFill>
              </a:defRPr>
            </a:lvl1pPr>
          </a:lstStyle>
          <a:p>
            <a:r>
              <a:rPr lang="en-US" dirty="0" smtClean="0"/>
              <a:t>Click to edit Master title style</a:t>
            </a:r>
          </a:p>
        </p:txBody>
      </p:sp>
      <p:sp>
        <p:nvSpPr>
          <p:cNvPr id="3" name="Subtitle 2"/>
          <p:cNvSpPr>
            <a:spLocks noGrp="1"/>
          </p:cNvSpPr>
          <p:nvPr>
            <p:ph type="subTitle" idx="1"/>
          </p:nvPr>
        </p:nvSpPr>
        <p:spPr>
          <a:xfrm>
            <a:off x="7230139" y="2413002"/>
            <a:ext cx="1377803" cy="617535"/>
          </a:xfrm>
          <a:prstGeom prst="rect">
            <a:avLst/>
          </a:prstGeom>
        </p:spPr>
        <p:txBody>
          <a:bodyPr lIns="91416" bIns="0">
            <a:noAutofit/>
          </a:bodyPr>
          <a:lstStyle>
            <a:lvl1pPr marL="0" indent="0" algn="l">
              <a:buNone/>
              <a:defRPr sz="1000" i="0" baseline="0">
                <a:solidFill>
                  <a:schemeClr val="accent2"/>
                </a:solidFill>
                <a:latin typeface="+mj-lt"/>
              </a:defRPr>
            </a:lvl1pPr>
            <a:lvl2pPr marL="457081" indent="0" algn="ctr">
              <a:buNone/>
              <a:defRPr>
                <a:solidFill>
                  <a:schemeClr val="tx1">
                    <a:tint val="75000"/>
                  </a:schemeClr>
                </a:solidFill>
              </a:defRPr>
            </a:lvl2pPr>
            <a:lvl3pPr marL="914164" indent="0" algn="ctr">
              <a:buNone/>
              <a:defRPr>
                <a:solidFill>
                  <a:schemeClr val="tx1">
                    <a:tint val="75000"/>
                  </a:schemeClr>
                </a:solidFill>
              </a:defRPr>
            </a:lvl3pPr>
            <a:lvl4pPr marL="1371247" indent="0" algn="ctr">
              <a:buNone/>
              <a:defRPr>
                <a:solidFill>
                  <a:schemeClr val="tx1">
                    <a:tint val="75000"/>
                  </a:schemeClr>
                </a:solidFill>
              </a:defRPr>
            </a:lvl4pPr>
            <a:lvl5pPr marL="1828330" indent="0" algn="ctr">
              <a:buNone/>
              <a:defRPr>
                <a:solidFill>
                  <a:schemeClr val="tx1">
                    <a:tint val="75000"/>
                  </a:schemeClr>
                </a:solidFill>
              </a:defRPr>
            </a:lvl5pPr>
            <a:lvl6pPr marL="2285412" indent="0" algn="ctr">
              <a:buNone/>
              <a:defRPr>
                <a:solidFill>
                  <a:schemeClr val="tx1">
                    <a:tint val="75000"/>
                  </a:schemeClr>
                </a:solidFill>
              </a:defRPr>
            </a:lvl6pPr>
            <a:lvl7pPr marL="2742493" indent="0" algn="ctr">
              <a:buNone/>
              <a:defRPr>
                <a:solidFill>
                  <a:schemeClr val="tx1">
                    <a:tint val="75000"/>
                  </a:schemeClr>
                </a:solidFill>
              </a:defRPr>
            </a:lvl7pPr>
            <a:lvl8pPr marL="3199576" indent="0" algn="ctr">
              <a:buNone/>
              <a:defRPr>
                <a:solidFill>
                  <a:schemeClr val="tx1">
                    <a:tint val="75000"/>
                  </a:schemeClr>
                </a:solidFill>
              </a:defRPr>
            </a:lvl8pPr>
            <a:lvl9pPr marL="3656658"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_WB 2011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21208" y="100585"/>
            <a:ext cx="8165592" cy="432815"/>
          </a:xfrm>
          <a:prstGeom prst="rect">
            <a:avLst/>
          </a:prstGeom>
        </p:spPr>
        <p:txBody>
          <a:bodyPr rtlCol="0">
            <a:noAutofit/>
          </a:bodyPr>
          <a:lstStyle>
            <a:lvl1pPr>
              <a:defRPr baseline="0"/>
            </a:lvl1pPr>
          </a:lstStyle>
          <a:p>
            <a:r>
              <a:rPr lang="en-US" dirty="0"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916CC359-DEED-4D99-98D0-A3C8C771EF8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_WB 2011 Body pag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00585"/>
            <a:ext cx="8164513" cy="356616"/>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381000" y="762000"/>
            <a:ext cx="8165592" cy="5330952"/>
          </a:xfrm>
          <a:prstGeom prst="rect">
            <a:avLst/>
          </a:prstGeom>
        </p:spPr>
        <p:txBody>
          <a:bodyPr/>
          <a:lstStyle>
            <a:lvl1pPr>
              <a:lnSpc>
                <a:spcPts val="1400"/>
              </a:lnSpc>
              <a:spcBef>
                <a:spcPts val="1000"/>
              </a:spcBef>
              <a:buNone/>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42EEC9B5-A90C-4BE6-96EF-6CB1A139A7D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_WB 2011 Side-by-s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04800" y="100585"/>
            <a:ext cx="8165592" cy="432815"/>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0" name="Content Placeholder 3"/>
          <p:cNvSpPr>
            <a:spLocks noGrp="1"/>
          </p:cNvSpPr>
          <p:nvPr>
            <p:ph sz="half" idx="2"/>
          </p:nvPr>
        </p:nvSpPr>
        <p:spPr>
          <a:xfrm>
            <a:off x="521208" y="896112"/>
            <a:ext cx="3959352" cy="533095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lang="en-US" sz="1500" kern="1200" baseline="0" dirty="0" smtClean="0">
                <a:solidFill>
                  <a:srgbClr val="000000"/>
                </a:solidFill>
                <a:latin typeface="+mn-lt"/>
                <a:ea typeface="ＭＳ Ｐゴシック" pitchFamily="29" charset="-128"/>
                <a:cs typeface="Times New Roman"/>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6"/>
          </p:nvPr>
        </p:nvSpPr>
        <p:spPr>
          <a:xfrm>
            <a:off x="4727448" y="896112"/>
            <a:ext cx="3959352" cy="533095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7"/>
          </p:nvPr>
        </p:nvSpPr>
        <p:spPr/>
        <p:txBody>
          <a:bodyPr/>
          <a:lstStyle>
            <a:lvl1pPr>
              <a:defRPr/>
            </a:lvl1pPr>
          </a:lstStyle>
          <a:p>
            <a:pPr>
              <a:defRPr/>
            </a:pPr>
            <a:fld id="{53399A76-DCE4-410D-AC1F-801796FDDB8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_WB 2011 Side-by-side with subheader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381000" y="100585"/>
            <a:ext cx="8165592" cy="432815"/>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521208" y="1426465"/>
            <a:ext cx="3959352" cy="4809235"/>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6"/>
          </p:nvPr>
        </p:nvSpPr>
        <p:spPr>
          <a:xfrm>
            <a:off x="4727448" y="1426464"/>
            <a:ext cx="3959352"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521208" y="896112"/>
            <a:ext cx="3959352" cy="457200"/>
          </a:xfrm>
          <a:prstGeom prst="rect">
            <a:avLst/>
          </a:prstGeom>
        </p:spPr>
        <p:txBody>
          <a:bodyPr tIns="18288" bIns="18288" anchor="ctr"/>
          <a:lstStyle>
            <a:lvl1pPr>
              <a:buFontTx/>
              <a:buNone/>
              <a:defRPr b="1">
                <a:solidFill>
                  <a:schemeClr val="accent3"/>
                </a:solidFill>
              </a:defRPr>
            </a:lvl1pPr>
          </a:lstStyle>
          <a:p>
            <a:pPr lvl="0"/>
            <a:r>
              <a:rPr lang="en-US" dirty="0" smtClean="0"/>
              <a:t>Click to edit Master text styles</a:t>
            </a:r>
          </a:p>
        </p:txBody>
      </p:sp>
      <p:sp>
        <p:nvSpPr>
          <p:cNvPr id="11" name="Content Placeholder 9"/>
          <p:cNvSpPr>
            <a:spLocks noGrp="1"/>
          </p:cNvSpPr>
          <p:nvPr>
            <p:ph sz="quarter" idx="18"/>
          </p:nvPr>
        </p:nvSpPr>
        <p:spPr>
          <a:xfrm>
            <a:off x="4727448" y="896112"/>
            <a:ext cx="3959352" cy="457200"/>
          </a:xfrm>
          <a:prstGeom prst="rect">
            <a:avLst/>
          </a:prstGeom>
        </p:spPr>
        <p:txBody>
          <a:bodyPr tIns="18288" bIns="18288" anchor="ctr"/>
          <a:lstStyle>
            <a:lvl1pPr>
              <a:buFontTx/>
              <a:buNone/>
              <a:defRPr b="1">
                <a:solidFill>
                  <a:schemeClr val="accent3"/>
                </a:solidFill>
              </a:defRPr>
            </a:lvl1pPr>
          </a:lstStyle>
          <a:p>
            <a:pPr lvl="0"/>
            <a:r>
              <a:rPr lang="en-US" dirty="0" smtClean="0"/>
              <a:t>Click to edit Master text styles</a:t>
            </a:r>
          </a:p>
        </p:txBody>
      </p:sp>
      <p:sp>
        <p:nvSpPr>
          <p:cNvPr id="7" name="Slide Number Placeholder 2"/>
          <p:cNvSpPr>
            <a:spLocks noGrp="1"/>
          </p:cNvSpPr>
          <p:nvPr>
            <p:ph type="sldNum" sz="quarter" idx="19"/>
          </p:nvPr>
        </p:nvSpPr>
        <p:spPr/>
        <p:txBody>
          <a:bodyPr/>
          <a:lstStyle>
            <a:lvl1pPr>
              <a:defRPr/>
            </a:lvl1pPr>
          </a:lstStyle>
          <a:p>
            <a:pPr>
              <a:defRPr/>
            </a:pPr>
            <a:fld id="{7DAC3B71-7C64-4D37-AB12-A35177139DD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_WB 2011 Uneven vertical comparison">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304800" y="100585"/>
            <a:ext cx="8165592" cy="432816"/>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521207" y="1426464"/>
            <a:ext cx="6066297"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6"/>
          </p:nvPr>
        </p:nvSpPr>
        <p:spPr>
          <a:xfrm>
            <a:off x="6695180" y="1426464"/>
            <a:ext cx="1991619"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able Placeholder 5"/>
          <p:cNvSpPr>
            <a:spLocks noGrp="1"/>
          </p:cNvSpPr>
          <p:nvPr>
            <p:ph type="tbl" sz="quarter" idx="17"/>
          </p:nvPr>
        </p:nvSpPr>
        <p:spPr>
          <a:xfrm>
            <a:off x="521207" y="896112"/>
            <a:ext cx="6066481"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p>
        </p:txBody>
      </p:sp>
      <p:sp>
        <p:nvSpPr>
          <p:cNvPr id="6" name="Table Placeholder 5"/>
          <p:cNvSpPr>
            <a:spLocks noGrp="1"/>
          </p:cNvSpPr>
          <p:nvPr>
            <p:ph type="tbl" sz="quarter" idx="18"/>
          </p:nvPr>
        </p:nvSpPr>
        <p:spPr>
          <a:xfrm>
            <a:off x="6695180" y="896112"/>
            <a:ext cx="1991619" cy="457200"/>
          </a:xfrm>
          <a:prstGeom prst="rect">
            <a:avLst/>
          </a:prstGeom>
        </p:spPr>
        <p:txBody>
          <a:bodyPr tIns="16843" bIns="16843" rtlCol="0" anchor="ctr">
            <a:noAutofit/>
          </a:bodyPr>
          <a:lstStyle>
            <a:lvl1pPr marL="0" marR="0" indent="0" algn="l" defTabSz="914164" rtl="0" eaLnBrk="1" fontAlgn="auto" latinLnBrk="0" hangingPunct="1">
              <a:lnSpc>
                <a:spcPct val="100000"/>
              </a:lnSpc>
              <a:spcBef>
                <a:spcPts val="1200"/>
              </a:spcBef>
              <a:spcAft>
                <a:spcPts val="0"/>
              </a:spcAft>
              <a:buClr>
                <a:schemeClr val="accent1"/>
              </a:buClr>
              <a:buSzTx/>
              <a:buFontTx/>
              <a:buNone/>
              <a:tabLst/>
              <a:defRPr b="1">
                <a:solidFill>
                  <a:schemeClr val="accent3"/>
                </a:solidFill>
              </a:defRPr>
            </a:lvl1pPr>
          </a:lstStyle>
          <a:p>
            <a:pPr lvl="0"/>
            <a:r>
              <a:rPr lang="en-US" noProof="0" dirty="0" smtClean="0"/>
              <a:t>Click icon to add table</a:t>
            </a:r>
          </a:p>
        </p:txBody>
      </p:sp>
      <p:sp>
        <p:nvSpPr>
          <p:cNvPr id="7" name="Slide Number Placeholder 2"/>
          <p:cNvSpPr>
            <a:spLocks noGrp="1"/>
          </p:cNvSpPr>
          <p:nvPr>
            <p:ph type="sldNum" sz="quarter" idx="19"/>
          </p:nvPr>
        </p:nvSpPr>
        <p:spPr/>
        <p:txBody>
          <a:bodyPr/>
          <a:lstStyle>
            <a:lvl1pPr>
              <a:defRPr/>
            </a:lvl1pPr>
          </a:lstStyle>
          <a:p>
            <a:pPr>
              <a:defRPr/>
            </a:pPr>
            <a:fld id="{BB8019A0-F927-429D-92EF-100CA50FB92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_WB 2011 4 up comparison">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5" name="Content Placeholder 3"/>
          <p:cNvSpPr>
            <a:spLocks noGrp="1"/>
          </p:cNvSpPr>
          <p:nvPr>
            <p:ph sz="half" idx="2"/>
          </p:nvPr>
        </p:nvSpPr>
        <p:spPr>
          <a:xfrm>
            <a:off x="521208" y="1429901"/>
            <a:ext cx="3959352" cy="208221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6"/>
          </p:nvPr>
        </p:nvSpPr>
        <p:spPr>
          <a:xfrm>
            <a:off x="4727448" y="1426464"/>
            <a:ext cx="3959352" cy="208221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p:cNvSpPr>
            <a:spLocks noGrp="1"/>
          </p:cNvSpPr>
          <p:nvPr>
            <p:ph sz="half" idx="19"/>
          </p:nvPr>
        </p:nvSpPr>
        <p:spPr>
          <a:xfrm>
            <a:off x="521208" y="4140784"/>
            <a:ext cx="3959352" cy="208221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half" idx="20"/>
          </p:nvPr>
        </p:nvSpPr>
        <p:spPr>
          <a:xfrm>
            <a:off x="4727448" y="4140784"/>
            <a:ext cx="3959352" cy="208221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5"/>
          <p:cNvSpPr>
            <a:spLocks noGrp="1"/>
          </p:cNvSpPr>
          <p:nvPr>
            <p:ph type="tbl" sz="quarter" idx="17"/>
          </p:nvPr>
        </p:nvSpPr>
        <p:spPr>
          <a:xfrm>
            <a:off x="521208" y="896112"/>
            <a:ext cx="3959352" cy="457200"/>
          </a:xfrm>
          <a:prstGeom prst="rect">
            <a:avLst/>
          </a:prstGeom>
        </p:spPr>
        <p:txBody>
          <a:bodyPr tIns="16843" bIns="16843" rtlCol="0" anchor="ctr">
            <a:noAutofit/>
          </a:bodyPr>
          <a:lstStyle>
            <a:lvl1pPr marL="0" marR="0" indent="0" algn="l" defTabSz="914164" rtl="0" eaLnBrk="1" fontAlgn="auto" latinLnBrk="0" hangingPunct="1">
              <a:lnSpc>
                <a:spcPct val="100000"/>
              </a:lnSpc>
              <a:spcBef>
                <a:spcPts val="1200"/>
              </a:spcBef>
              <a:spcAft>
                <a:spcPts val="0"/>
              </a:spcAft>
              <a:buClr>
                <a:schemeClr val="accent1"/>
              </a:buClr>
              <a:buSzTx/>
              <a:buFontTx/>
              <a:buNone/>
              <a:tabLst/>
              <a:defRPr b="1">
                <a:solidFill>
                  <a:schemeClr val="accent3"/>
                </a:solidFill>
              </a:defRPr>
            </a:lvl1pPr>
          </a:lstStyle>
          <a:p>
            <a:pPr lvl="0"/>
            <a:r>
              <a:rPr lang="en-US" noProof="0" dirty="0" smtClean="0"/>
              <a:t>Click icon to add table</a:t>
            </a:r>
          </a:p>
        </p:txBody>
      </p:sp>
      <p:sp>
        <p:nvSpPr>
          <p:cNvPr id="8" name="Table Placeholder 5"/>
          <p:cNvSpPr>
            <a:spLocks noGrp="1"/>
          </p:cNvSpPr>
          <p:nvPr>
            <p:ph type="tbl" sz="quarter" idx="18"/>
          </p:nvPr>
        </p:nvSpPr>
        <p:spPr>
          <a:xfrm>
            <a:off x="4727448" y="896112"/>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9" name="Table Placeholder 5"/>
          <p:cNvSpPr>
            <a:spLocks noGrp="1"/>
          </p:cNvSpPr>
          <p:nvPr>
            <p:ph type="tbl" sz="quarter" idx="21"/>
          </p:nvPr>
        </p:nvSpPr>
        <p:spPr>
          <a:xfrm>
            <a:off x="521208" y="3597850"/>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0" name="Table Placeholder 5"/>
          <p:cNvSpPr>
            <a:spLocks noGrp="1"/>
          </p:cNvSpPr>
          <p:nvPr>
            <p:ph type="tbl" sz="quarter" idx="22"/>
          </p:nvPr>
        </p:nvSpPr>
        <p:spPr>
          <a:xfrm>
            <a:off x="4727448" y="3602736"/>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1" name="Slide Number Placeholder 2"/>
          <p:cNvSpPr>
            <a:spLocks noGrp="1"/>
          </p:cNvSpPr>
          <p:nvPr>
            <p:ph type="sldNum" sz="quarter" idx="23"/>
          </p:nvPr>
        </p:nvSpPr>
        <p:spPr/>
        <p:txBody>
          <a:bodyPr/>
          <a:lstStyle>
            <a:lvl1pPr>
              <a:defRPr/>
            </a:lvl1pPr>
          </a:lstStyle>
          <a:p>
            <a:pPr>
              <a:defRPr/>
            </a:pPr>
            <a:fld id="{FE66084C-1761-4B87-81B4-A54AEF04634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_WB 2011 Horizontal comparison">
    <p:spTree>
      <p:nvGrpSpPr>
        <p:cNvPr id="1" name=""/>
        <p:cNvGrpSpPr/>
        <p:nvPr/>
      </p:nvGrpSpPr>
      <p:grpSpPr>
        <a:xfrm>
          <a:off x="0" y="0"/>
          <a:ext cx="0" cy="0"/>
          <a:chOff x="0" y="0"/>
          <a:chExt cx="0" cy="0"/>
        </a:xfrm>
      </p:grpSpPr>
      <p:sp>
        <p:nvSpPr>
          <p:cNvPr id="15" name="Content Placeholder 14"/>
          <p:cNvSpPr>
            <a:spLocks noGrp="1"/>
          </p:cNvSpPr>
          <p:nvPr>
            <p:ph sz="quarter" idx="16"/>
          </p:nvPr>
        </p:nvSpPr>
        <p:spPr>
          <a:xfrm>
            <a:off x="527375" y="1426464"/>
            <a:ext cx="8165592" cy="207873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baseline="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4"/>
          <p:cNvSpPr>
            <a:spLocks noGrp="1"/>
          </p:cNvSpPr>
          <p:nvPr>
            <p:ph sz="quarter" idx="17"/>
          </p:nvPr>
        </p:nvSpPr>
        <p:spPr>
          <a:xfrm>
            <a:off x="527375" y="4144264"/>
            <a:ext cx="8165592" cy="2078736"/>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5" name="Table Placeholder 5"/>
          <p:cNvSpPr>
            <a:spLocks noGrp="1"/>
          </p:cNvSpPr>
          <p:nvPr>
            <p:ph type="tbl" sz="quarter" idx="18"/>
          </p:nvPr>
        </p:nvSpPr>
        <p:spPr>
          <a:xfrm>
            <a:off x="521208" y="896112"/>
            <a:ext cx="816559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7" name="Table Placeholder 5"/>
          <p:cNvSpPr>
            <a:spLocks noGrp="1"/>
          </p:cNvSpPr>
          <p:nvPr>
            <p:ph type="tbl" sz="quarter" idx="21"/>
          </p:nvPr>
        </p:nvSpPr>
        <p:spPr>
          <a:xfrm>
            <a:off x="527199" y="3602736"/>
            <a:ext cx="816559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8" name="Slide Number Placeholder 2"/>
          <p:cNvSpPr>
            <a:spLocks noGrp="1"/>
          </p:cNvSpPr>
          <p:nvPr>
            <p:ph type="sldNum" sz="quarter" idx="22"/>
          </p:nvPr>
        </p:nvSpPr>
        <p:spPr/>
        <p:txBody>
          <a:bodyPr/>
          <a:lstStyle>
            <a:lvl1pPr>
              <a:defRPr/>
            </a:lvl1pPr>
          </a:lstStyle>
          <a:p>
            <a:pPr>
              <a:defRPr/>
            </a:pPr>
            <a:fld id="{E851A907-20E1-441D-BD83-FEF478BEBB2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_WB 2011 6 up comparison">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8" name="Content Placeholder 3"/>
          <p:cNvSpPr>
            <a:spLocks noGrp="1"/>
          </p:cNvSpPr>
          <p:nvPr>
            <p:ph sz="half" idx="2"/>
          </p:nvPr>
        </p:nvSpPr>
        <p:spPr>
          <a:xfrm>
            <a:off x="521207" y="1426464"/>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5"/>
          <p:cNvSpPr>
            <a:spLocks noGrp="1"/>
          </p:cNvSpPr>
          <p:nvPr>
            <p:ph sz="quarter" idx="4"/>
          </p:nvPr>
        </p:nvSpPr>
        <p:spPr>
          <a:xfrm>
            <a:off x="3289074" y="1426464"/>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half" idx="20"/>
          </p:nvPr>
        </p:nvSpPr>
        <p:spPr>
          <a:xfrm>
            <a:off x="521207" y="4142232"/>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5"/>
          <p:cNvSpPr>
            <a:spLocks noGrp="1"/>
          </p:cNvSpPr>
          <p:nvPr>
            <p:ph sz="quarter" idx="22"/>
          </p:nvPr>
        </p:nvSpPr>
        <p:spPr>
          <a:xfrm>
            <a:off x="3289074" y="4142232"/>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5"/>
          <p:cNvSpPr>
            <a:spLocks noGrp="1"/>
          </p:cNvSpPr>
          <p:nvPr>
            <p:ph sz="quarter" idx="15"/>
          </p:nvPr>
        </p:nvSpPr>
        <p:spPr>
          <a:xfrm>
            <a:off x="6056942" y="1426464"/>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5"/>
          <p:cNvSpPr>
            <a:spLocks noGrp="1"/>
          </p:cNvSpPr>
          <p:nvPr>
            <p:ph sz="quarter" idx="24"/>
          </p:nvPr>
        </p:nvSpPr>
        <p:spPr>
          <a:xfrm>
            <a:off x="6056942" y="4142232"/>
            <a:ext cx="2629857" cy="207568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5"/>
          <p:cNvSpPr>
            <a:spLocks noGrp="1"/>
          </p:cNvSpPr>
          <p:nvPr>
            <p:ph type="tbl" sz="quarter" idx="17"/>
          </p:nvPr>
        </p:nvSpPr>
        <p:spPr>
          <a:xfrm>
            <a:off x="52120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0" name="Table Placeholder 5"/>
          <p:cNvSpPr>
            <a:spLocks noGrp="1"/>
          </p:cNvSpPr>
          <p:nvPr>
            <p:ph type="tbl" sz="quarter" idx="21"/>
          </p:nvPr>
        </p:nvSpPr>
        <p:spPr>
          <a:xfrm>
            <a:off x="521208" y="3602736"/>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1" name="Table Placeholder 5"/>
          <p:cNvSpPr>
            <a:spLocks noGrp="1"/>
          </p:cNvSpPr>
          <p:nvPr>
            <p:ph type="tbl" sz="quarter" idx="25"/>
          </p:nvPr>
        </p:nvSpPr>
        <p:spPr>
          <a:xfrm>
            <a:off x="328898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2" name="Table Placeholder 5"/>
          <p:cNvSpPr>
            <a:spLocks noGrp="1"/>
          </p:cNvSpPr>
          <p:nvPr>
            <p:ph type="tbl" sz="quarter" idx="26"/>
          </p:nvPr>
        </p:nvSpPr>
        <p:spPr>
          <a:xfrm>
            <a:off x="3288988" y="3602736"/>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3" name="Table Placeholder 5"/>
          <p:cNvSpPr>
            <a:spLocks noGrp="1"/>
          </p:cNvSpPr>
          <p:nvPr>
            <p:ph type="tbl" sz="quarter" idx="27"/>
          </p:nvPr>
        </p:nvSpPr>
        <p:spPr>
          <a:xfrm>
            <a:off x="605676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4" name="Table Placeholder 5"/>
          <p:cNvSpPr>
            <a:spLocks noGrp="1"/>
          </p:cNvSpPr>
          <p:nvPr>
            <p:ph type="tbl" sz="quarter" idx="28"/>
          </p:nvPr>
        </p:nvSpPr>
        <p:spPr>
          <a:xfrm>
            <a:off x="6056768" y="3602736"/>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5" name="Slide Number Placeholder 2"/>
          <p:cNvSpPr>
            <a:spLocks noGrp="1"/>
          </p:cNvSpPr>
          <p:nvPr>
            <p:ph type="sldNum" sz="quarter" idx="29"/>
          </p:nvPr>
        </p:nvSpPr>
        <p:spPr/>
        <p:txBody>
          <a:bodyPr/>
          <a:lstStyle>
            <a:lvl1pPr>
              <a:defRPr/>
            </a:lvl1pPr>
          </a:lstStyle>
          <a:p>
            <a:pPr>
              <a:defRPr/>
            </a:pPr>
            <a:fld id="{6E8F034E-931E-4E6B-A78F-E84E3A9261D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_WB 2011 3 up 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1207" y="1426464"/>
            <a:ext cx="2629857"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3289074" y="1426464"/>
            <a:ext cx="2629857"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5"/>
          </p:nvPr>
        </p:nvSpPr>
        <p:spPr>
          <a:xfrm>
            <a:off x="6056942" y="1426464"/>
            <a:ext cx="2629857" cy="4809744"/>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7" name="Table Placeholder 5"/>
          <p:cNvSpPr>
            <a:spLocks noGrp="1"/>
          </p:cNvSpPr>
          <p:nvPr>
            <p:ph type="tbl" sz="quarter" idx="17"/>
          </p:nvPr>
        </p:nvSpPr>
        <p:spPr>
          <a:xfrm>
            <a:off x="52120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8" name="Table Placeholder 5"/>
          <p:cNvSpPr>
            <a:spLocks noGrp="1"/>
          </p:cNvSpPr>
          <p:nvPr>
            <p:ph type="tbl" sz="quarter" idx="25"/>
          </p:nvPr>
        </p:nvSpPr>
        <p:spPr>
          <a:xfrm>
            <a:off x="328898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9" name="Table Placeholder 5"/>
          <p:cNvSpPr>
            <a:spLocks noGrp="1"/>
          </p:cNvSpPr>
          <p:nvPr>
            <p:ph type="tbl" sz="quarter" idx="27"/>
          </p:nvPr>
        </p:nvSpPr>
        <p:spPr>
          <a:xfrm>
            <a:off x="6056768" y="896112"/>
            <a:ext cx="2630038"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0" name="Slide Number Placeholder 2"/>
          <p:cNvSpPr>
            <a:spLocks noGrp="1"/>
          </p:cNvSpPr>
          <p:nvPr>
            <p:ph type="sldNum" sz="quarter" idx="28"/>
          </p:nvPr>
        </p:nvSpPr>
        <p:spPr/>
        <p:txBody>
          <a:bodyPr/>
          <a:lstStyle>
            <a:lvl1pPr>
              <a:defRPr/>
            </a:lvl1pPr>
          </a:lstStyle>
          <a:p>
            <a:pPr>
              <a:defRPr/>
            </a:pPr>
            <a:fld id="{1213F491-5E71-4FA6-A5B7-B174E8FD3CE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_WB 2011 2 horizontal w side boxes">
    <p:spTree>
      <p:nvGrpSpPr>
        <p:cNvPr id="1" name=""/>
        <p:cNvGrpSpPr/>
        <p:nvPr/>
      </p:nvGrpSpPr>
      <p:grpSpPr>
        <a:xfrm>
          <a:off x="0" y="0"/>
          <a:ext cx="0" cy="0"/>
          <a:chOff x="0" y="0"/>
          <a:chExt cx="0" cy="0"/>
        </a:xfrm>
      </p:grpSpPr>
      <p:sp>
        <p:nvSpPr>
          <p:cNvPr id="11" name="Content Placeholder 14"/>
          <p:cNvSpPr>
            <a:spLocks noGrp="1"/>
          </p:cNvSpPr>
          <p:nvPr>
            <p:ph sz="quarter" idx="16"/>
          </p:nvPr>
        </p:nvSpPr>
        <p:spPr>
          <a:xfrm>
            <a:off x="2121596" y="896112"/>
            <a:ext cx="6565204" cy="260831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baseline="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4"/>
          <p:cNvSpPr>
            <a:spLocks noGrp="1"/>
          </p:cNvSpPr>
          <p:nvPr>
            <p:ph sz="quarter" idx="17"/>
          </p:nvPr>
        </p:nvSpPr>
        <p:spPr>
          <a:xfrm>
            <a:off x="2121596" y="3602736"/>
            <a:ext cx="6565204" cy="260831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smtClean="0"/>
              <a:t>Click to edit Master title style</a:t>
            </a:r>
            <a:endParaRPr lang="en-US" dirty="0"/>
          </a:p>
        </p:txBody>
      </p:sp>
      <p:sp>
        <p:nvSpPr>
          <p:cNvPr id="7" name="Content Placeholder 9"/>
          <p:cNvSpPr>
            <a:spLocks noGrp="1"/>
          </p:cNvSpPr>
          <p:nvPr>
            <p:ph sz="quarter" idx="18"/>
          </p:nvPr>
        </p:nvSpPr>
        <p:spPr>
          <a:xfrm>
            <a:off x="521208" y="896112"/>
            <a:ext cx="1377475" cy="2608318"/>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8" name="Content Placeholder 9"/>
          <p:cNvSpPr>
            <a:spLocks noGrp="1"/>
          </p:cNvSpPr>
          <p:nvPr>
            <p:ph sz="quarter" idx="19"/>
          </p:nvPr>
        </p:nvSpPr>
        <p:spPr>
          <a:xfrm>
            <a:off x="521208" y="3602736"/>
            <a:ext cx="1377475" cy="2608318"/>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9" name="Slide Number Placeholder 2"/>
          <p:cNvSpPr>
            <a:spLocks noGrp="1"/>
          </p:cNvSpPr>
          <p:nvPr>
            <p:ph type="sldNum" sz="quarter" idx="20"/>
          </p:nvPr>
        </p:nvSpPr>
        <p:spPr/>
        <p:txBody>
          <a:bodyPr/>
          <a:lstStyle>
            <a:lvl1pPr>
              <a:defRPr/>
            </a:lvl1pPr>
          </a:lstStyle>
          <a:p>
            <a:pPr>
              <a:defRPr/>
            </a:pPr>
            <a:fld id="{920CF140-0BDE-44B6-AD93-AA613E308B6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_WB 2011 Secondary Cover">
    <p:spTree>
      <p:nvGrpSpPr>
        <p:cNvPr id="1" name=""/>
        <p:cNvGrpSpPr/>
        <p:nvPr/>
      </p:nvGrpSpPr>
      <p:grpSpPr>
        <a:xfrm>
          <a:off x="0" y="0"/>
          <a:ext cx="0" cy="0"/>
          <a:chOff x="0" y="0"/>
          <a:chExt cx="0" cy="0"/>
        </a:xfrm>
      </p:grpSpPr>
      <p:sp>
        <p:nvSpPr>
          <p:cNvPr id="4" name="Rectangle 8"/>
          <p:cNvSpPr/>
          <p:nvPr userDrawn="1"/>
        </p:nvSpPr>
        <p:spPr>
          <a:xfrm>
            <a:off x="457200" y="0"/>
            <a:ext cx="8229600" cy="571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6" tIns="45707" rIns="91416" bIns="45707" anchor="ctr"/>
          <a:lstStyle/>
          <a:p>
            <a:pPr algn="ctr" defTabSz="914164" fontAlgn="auto">
              <a:spcBef>
                <a:spcPts val="0"/>
              </a:spcBef>
              <a:spcAft>
                <a:spcPts val="0"/>
              </a:spcAft>
              <a:defRPr/>
            </a:pPr>
            <a:endParaRPr lang="en-US" dirty="0">
              <a:solidFill>
                <a:schemeClr val="accent3"/>
              </a:solidFill>
            </a:endParaRPr>
          </a:p>
        </p:txBody>
      </p:sp>
      <p:cxnSp>
        <p:nvCxnSpPr>
          <p:cNvPr id="5" name="Straight Connector 30"/>
          <p:cNvCxnSpPr/>
          <p:nvPr userDrawn="1"/>
        </p:nvCxnSpPr>
        <p:spPr>
          <a:xfrm rot="5400000">
            <a:off x="-771525" y="4373563"/>
            <a:ext cx="2676525" cy="0"/>
          </a:xfrm>
          <a:prstGeom prst="line">
            <a:avLst/>
          </a:prstGeom>
          <a:ln w="254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31"/>
          <p:cNvCxnSpPr/>
          <p:nvPr userDrawn="1"/>
        </p:nvCxnSpPr>
        <p:spPr>
          <a:xfrm rot="5400000">
            <a:off x="5605462" y="4078288"/>
            <a:ext cx="3273425" cy="0"/>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2" descr="http://sites.nustats.com/travelsurvey/images/MassDOT_Logo.jpg?1296244300"/>
          <p:cNvPicPr>
            <a:picLocks noChangeAspect="1" noChangeArrowheads="1"/>
          </p:cNvPicPr>
          <p:nvPr userDrawn="1"/>
        </p:nvPicPr>
        <p:blipFill>
          <a:blip r:embed="rId2"/>
          <a:srcRect/>
          <a:stretch>
            <a:fillRect/>
          </a:stretch>
        </p:blipFill>
        <p:spPr bwMode="auto">
          <a:xfrm>
            <a:off x="479425" y="6061075"/>
            <a:ext cx="1958975" cy="398463"/>
          </a:xfrm>
          <a:prstGeom prst="rect">
            <a:avLst/>
          </a:prstGeom>
          <a:noFill/>
          <a:ln w="9525">
            <a:noFill/>
            <a:miter lim="800000"/>
            <a:headEnd/>
            <a:tailEnd/>
          </a:ln>
        </p:spPr>
      </p:pic>
      <p:sp>
        <p:nvSpPr>
          <p:cNvPr id="2" name="Title 1"/>
          <p:cNvSpPr>
            <a:spLocks noGrp="1"/>
          </p:cNvSpPr>
          <p:nvPr>
            <p:ph type="ctrTitle"/>
          </p:nvPr>
        </p:nvSpPr>
        <p:spPr>
          <a:xfrm>
            <a:off x="552893" y="2909454"/>
            <a:ext cx="6172199" cy="2468564"/>
          </a:xfrm>
          <a:prstGeom prst="rect">
            <a:avLst/>
          </a:prstGeom>
        </p:spPr>
        <p:txBody>
          <a:bodyPr lIns="84216" anchor="t">
            <a:no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32929" y="2413000"/>
            <a:ext cx="1377980" cy="617534"/>
          </a:xfrm>
          <a:prstGeom prst="rect">
            <a:avLst/>
          </a:prstGeom>
        </p:spPr>
        <p:txBody>
          <a:bodyPr lIns="91416" bIns="0">
            <a:noAutofit/>
          </a:bodyPr>
          <a:lstStyle>
            <a:lvl1pPr marL="0" indent="0" algn="l">
              <a:buNone/>
              <a:defRPr sz="1000" i="0" baseline="0">
                <a:solidFill>
                  <a:schemeClr val="bg1"/>
                </a:solidFill>
                <a:latin typeface="+mj-lt"/>
              </a:defRPr>
            </a:lvl1pPr>
            <a:lvl2pPr marL="457081" indent="0" algn="ctr">
              <a:buNone/>
              <a:defRPr>
                <a:solidFill>
                  <a:schemeClr val="tx1">
                    <a:tint val="75000"/>
                  </a:schemeClr>
                </a:solidFill>
              </a:defRPr>
            </a:lvl2pPr>
            <a:lvl3pPr marL="914164" indent="0" algn="ctr">
              <a:buNone/>
              <a:defRPr>
                <a:solidFill>
                  <a:schemeClr val="tx1">
                    <a:tint val="75000"/>
                  </a:schemeClr>
                </a:solidFill>
              </a:defRPr>
            </a:lvl3pPr>
            <a:lvl4pPr marL="1371247" indent="0" algn="ctr">
              <a:buNone/>
              <a:defRPr>
                <a:solidFill>
                  <a:schemeClr val="tx1">
                    <a:tint val="75000"/>
                  </a:schemeClr>
                </a:solidFill>
              </a:defRPr>
            </a:lvl4pPr>
            <a:lvl5pPr marL="1828330" indent="0" algn="ctr">
              <a:buNone/>
              <a:defRPr>
                <a:solidFill>
                  <a:schemeClr val="tx1">
                    <a:tint val="75000"/>
                  </a:schemeClr>
                </a:solidFill>
              </a:defRPr>
            </a:lvl5pPr>
            <a:lvl6pPr marL="2285412" indent="0" algn="ctr">
              <a:buNone/>
              <a:defRPr>
                <a:solidFill>
                  <a:schemeClr val="tx1">
                    <a:tint val="75000"/>
                  </a:schemeClr>
                </a:solidFill>
              </a:defRPr>
            </a:lvl6pPr>
            <a:lvl7pPr marL="2742493" indent="0" algn="ctr">
              <a:buNone/>
              <a:defRPr>
                <a:solidFill>
                  <a:schemeClr val="tx1">
                    <a:tint val="75000"/>
                  </a:schemeClr>
                </a:solidFill>
              </a:defRPr>
            </a:lvl7pPr>
            <a:lvl8pPr marL="3199576" indent="0" algn="ctr">
              <a:buNone/>
              <a:defRPr>
                <a:solidFill>
                  <a:schemeClr val="tx1">
                    <a:tint val="75000"/>
                  </a:schemeClr>
                </a:solidFill>
              </a:defRPr>
            </a:lvl8pPr>
            <a:lvl9pPr marL="3656658"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_WB 2011 3 comparison w side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121594" y="896112"/>
            <a:ext cx="6565206" cy="168059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2121594" y="2721194"/>
            <a:ext cx="6565206" cy="168059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5"/>
          </p:nvPr>
        </p:nvSpPr>
        <p:spPr>
          <a:xfrm>
            <a:off x="2121594" y="4546277"/>
            <a:ext cx="6565206" cy="168059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marR="0" indent="-114284" algn="l" defTabSz="457136" rtl="0" eaLnBrk="0" fontAlgn="base" latinLnBrk="0" hangingPunct="0">
              <a:lnSpc>
                <a:spcPts val="1400"/>
              </a:lnSpc>
              <a:spcBef>
                <a:spcPts val="800"/>
              </a:spcBef>
              <a:spcAft>
                <a:spcPts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228568" marR="0" indent="-114284" algn="l" defTabSz="457136" rtl="0" eaLnBrk="0" fontAlgn="base" latinLnBrk="0" hangingPunct="0">
              <a:lnSpc>
                <a:spcPts val="1400"/>
              </a:lnSpc>
              <a:spcBef>
                <a:spcPts val="6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342851" marR="0" indent="-114284" algn="l" defTabSz="457136" rtl="0" eaLnBrk="0" fontAlgn="base" latinLnBrk="0" hangingPunct="0">
              <a:lnSpc>
                <a:spcPts val="1400"/>
              </a:lnSpc>
              <a:spcBef>
                <a:spcPts val="400"/>
              </a:spcBef>
              <a:spcAft>
                <a:spcPct val="0"/>
              </a:spcAft>
              <a:buClrTx/>
              <a:buSzTx/>
              <a:buFont typeface="Arial" pitchFamily="34" charset="0"/>
              <a:buChar char="•"/>
              <a:tabLst/>
              <a:defRPr kumimoji="0" lang="en-US" sz="1300"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457136" marR="0" indent="-114284" algn="l" defTabSz="457136" rtl="0" eaLnBrk="0" fontAlgn="base" latinLnBrk="0" hangingPunct="0">
              <a:lnSpc>
                <a:spcPts val="1400"/>
              </a:lnSpc>
              <a:spcBef>
                <a:spcPts val="200"/>
              </a:spcBef>
              <a:spcAft>
                <a:spcPct val="0"/>
              </a:spcAft>
              <a:buClrTx/>
              <a:buSzTx/>
              <a:buFont typeface="Arial" pitchFamily="34" charset="0"/>
              <a:buChar char="•"/>
              <a:tabLst/>
              <a:defRPr kumimoji="0" lang="en-US" sz="1300"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smtClean="0"/>
              <a:t>Click to edit Master title style</a:t>
            </a:r>
            <a:endParaRPr lang="en-US" dirty="0"/>
          </a:p>
        </p:txBody>
      </p:sp>
      <p:sp>
        <p:nvSpPr>
          <p:cNvPr id="10" name="Content Placeholder 9"/>
          <p:cNvSpPr>
            <a:spLocks noGrp="1"/>
          </p:cNvSpPr>
          <p:nvPr>
            <p:ph sz="quarter" idx="16"/>
          </p:nvPr>
        </p:nvSpPr>
        <p:spPr>
          <a:xfrm>
            <a:off x="521208" y="896112"/>
            <a:ext cx="1377475" cy="1679171"/>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7" name="Content Placeholder 9"/>
          <p:cNvSpPr>
            <a:spLocks noGrp="1"/>
          </p:cNvSpPr>
          <p:nvPr>
            <p:ph sz="quarter" idx="17"/>
          </p:nvPr>
        </p:nvSpPr>
        <p:spPr>
          <a:xfrm>
            <a:off x="521208" y="2721905"/>
            <a:ext cx="1377475" cy="1679171"/>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8" name="Content Placeholder 9"/>
          <p:cNvSpPr>
            <a:spLocks noGrp="1"/>
          </p:cNvSpPr>
          <p:nvPr>
            <p:ph sz="quarter" idx="18"/>
          </p:nvPr>
        </p:nvSpPr>
        <p:spPr>
          <a:xfrm>
            <a:off x="521208" y="4547698"/>
            <a:ext cx="1377475" cy="1679171"/>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9" name="Slide Number Placeholder 2"/>
          <p:cNvSpPr>
            <a:spLocks noGrp="1"/>
          </p:cNvSpPr>
          <p:nvPr>
            <p:ph type="sldNum" sz="quarter" idx="19"/>
          </p:nvPr>
        </p:nvSpPr>
        <p:spPr/>
        <p:txBody>
          <a:bodyPr/>
          <a:lstStyle>
            <a:lvl1pPr>
              <a:defRPr/>
            </a:lvl1pPr>
          </a:lstStyle>
          <a:p>
            <a:pPr>
              <a:defRPr/>
            </a:pPr>
            <a:fld id="{6A6D29D8-E4F9-435C-8BB0-51A01C614DA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_WB 2011 Success story">
    <p:spTree>
      <p:nvGrpSpPr>
        <p:cNvPr id="1" name=""/>
        <p:cNvGrpSpPr/>
        <p:nvPr/>
      </p:nvGrpSpPr>
      <p:grpSpPr>
        <a:xfrm>
          <a:off x="0" y="0"/>
          <a:ext cx="0" cy="0"/>
          <a:chOff x="0" y="0"/>
          <a:chExt cx="0" cy="0"/>
        </a:xfrm>
      </p:grpSpPr>
      <p:cxnSp>
        <p:nvCxnSpPr>
          <p:cNvPr id="11" name="Straight Connector 26"/>
          <p:cNvCxnSpPr/>
          <p:nvPr userDrawn="1"/>
        </p:nvCxnSpPr>
        <p:spPr>
          <a:xfrm flipV="1">
            <a:off x="1154113" y="5008563"/>
            <a:ext cx="2630487" cy="158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27"/>
          <p:cNvCxnSpPr/>
          <p:nvPr userDrawn="1"/>
        </p:nvCxnSpPr>
        <p:spPr>
          <a:xfrm flipV="1">
            <a:off x="1154113" y="5743575"/>
            <a:ext cx="2630487" cy="158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30"/>
          <p:cNvCxnSpPr/>
          <p:nvPr userDrawn="1"/>
        </p:nvCxnSpPr>
        <p:spPr>
          <a:xfrm rot="16200000" flipH="1">
            <a:off x="1927225" y="3595688"/>
            <a:ext cx="5292725" cy="127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4"/>
          </p:nvPr>
        </p:nvSpPr>
        <p:spPr>
          <a:xfrm>
            <a:off x="521208" y="896112"/>
            <a:ext cx="3871913" cy="566928"/>
          </a:xfrm>
          <a:prstGeom prst="rect">
            <a:avLst/>
          </a:prstGeom>
        </p:spPr>
        <p:txBody>
          <a:bodyPr anchor="ctr" anchorCtr="1">
            <a:noAutofit/>
          </a:bodyPr>
          <a:lstStyle>
            <a:lvl1pPr marL="0" indent="0" algn="ctr">
              <a:buNone/>
              <a:defRPr sz="3100">
                <a:solidFill>
                  <a:schemeClr val="tx1"/>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4" name="Content Placeholder 3"/>
          <p:cNvSpPr>
            <a:spLocks noGrp="1"/>
          </p:cNvSpPr>
          <p:nvPr>
            <p:ph sz="half" idx="2"/>
          </p:nvPr>
        </p:nvSpPr>
        <p:spPr>
          <a:xfrm>
            <a:off x="521208" y="1541181"/>
            <a:ext cx="3871913" cy="566928"/>
          </a:xfrm>
          <a:prstGeom prst="rect">
            <a:avLst/>
          </a:prstGeom>
        </p:spPr>
        <p:txBody>
          <a:bodyPr anchor="ctr" anchorCtr="1">
            <a:noAutofit/>
          </a:bodyPr>
          <a:lstStyle>
            <a:lvl1pPr marL="0" indent="0" algn="ctr">
              <a:buNone/>
              <a:defRPr sz="1000" b="1" baseline="0">
                <a:solidFill>
                  <a:srgbClr val="000000"/>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Content Placeholder 5"/>
          <p:cNvSpPr>
            <a:spLocks noGrp="1"/>
          </p:cNvSpPr>
          <p:nvPr>
            <p:ph sz="quarter" idx="13"/>
          </p:nvPr>
        </p:nvSpPr>
        <p:spPr>
          <a:xfrm>
            <a:off x="4761607" y="896112"/>
            <a:ext cx="3846512" cy="5349240"/>
          </a:xfrm>
          <a:prstGeom prst="rect">
            <a:avLst/>
          </a:prstGeom>
        </p:spPr>
        <p:txBody>
          <a:bodyPr lIns="91416">
            <a:noAutofit/>
          </a:bodyPr>
          <a:lstStyle>
            <a:lvl1pPr marL="0" indent="0" algn="just">
              <a:spcBef>
                <a:spcPts val="600"/>
              </a:spcBef>
              <a:buNone/>
              <a:tabLst>
                <a:tab pos="571352" algn="l"/>
              </a:tabLst>
              <a:defRPr sz="900">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13" name="Content Placeholder 3"/>
          <p:cNvSpPr>
            <a:spLocks noGrp="1"/>
          </p:cNvSpPr>
          <p:nvPr>
            <p:ph sz="half" idx="15"/>
          </p:nvPr>
        </p:nvSpPr>
        <p:spPr>
          <a:xfrm>
            <a:off x="521208" y="3140651"/>
            <a:ext cx="3871913" cy="357378"/>
          </a:xfrm>
          <a:prstGeom prst="rect">
            <a:avLst/>
          </a:prstGeom>
        </p:spPr>
        <p:txBody>
          <a:bodyPr anchor="ctr" anchorCtr="1">
            <a:noAutofit/>
          </a:bodyPr>
          <a:lstStyle>
            <a:lvl1pPr marL="0" indent="0" algn="ctr">
              <a:buNone/>
              <a:defRPr sz="1000" baseline="0">
                <a:solidFill>
                  <a:srgbClr val="000000"/>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14" name="Content Placeholder 3"/>
          <p:cNvSpPr>
            <a:spLocks noGrp="1"/>
          </p:cNvSpPr>
          <p:nvPr>
            <p:ph sz="half" idx="16"/>
          </p:nvPr>
        </p:nvSpPr>
        <p:spPr>
          <a:xfrm>
            <a:off x="521208" y="3570419"/>
            <a:ext cx="3871913" cy="357378"/>
          </a:xfrm>
          <a:prstGeom prst="rect">
            <a:avLst/>
          </a:prstGeom>
        </p:spPr>
        <p:txBody>
          <a:bodyPr anchor="ctr" anchorCtr="1">
            <a:noAutofit/>
          </a:bodyPr>
          <a:lstStyle>
            <a:lvl1pPr marL="0" indent="0" algn="ctr">
              <a:buNone/>
              <a:defRPr sz="1100">
                <a:solidFill>
                  <a:srgbClr val="000000"/>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15" name="Content Placeholder 3"/>
          <p:cNvSpPr>
            <a:spLocks noGrp="1"/>
          </p:cNvSpPr>
          <p:nvPr>
            <p:ph sz="half" idx="17"/>
          </p:nvPr>
        </p:nvSpPr>
        <p:spPr>
          <a:xfrm>
            <a:off x="521208" y="5079180"/>
            <a:ext cx="3871913" cy="566928"/>
          </a:xfrm>
          <a:prstGeom prst="rect">
            <a:avLst/>
          </a:prstGeom>
        </p:spPr>
        <p:txBody>
          <a:bodyPr anchor="ctr" anchorCtr="1">
            <a:noAutofit/>
          </a:bodyPr>
          <a:lstStyle>
            <a:lvl1pPr marL="0" indent="0" algn="ctr">
              <a:buNone/>
              <a:defRPr sz="1000" baseline="0">
                <a:solidFill>
                  <a:srgbClr val="000000"/>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16" name="Content Placeholder 3"/>
          <p:cNvSpPr>
            <a:spLocks noGrp="1"/>
          </p:cNvSpPr>
          <p:nvPr>
            <p:ph sz="half" idx="18"/>
          </p:nvPr>
        </p:nvSpPr>
        <p:spPr>
          <a:xfrm>
            <a:off x="521208" y="5936876"/>
            <a:ext cx="3871913" cy="305181"/>
          </a:xfrm>
          <a:prstGeom prst="rect">
            <a:avLst/>
          </a:prstGeom>
        </p:spPr>
        <p:txBody>
          <a:bodyPr anchor="ctr" anchorCtr="1">
            <a:noAutofit/>
          </a:bodyPr>
          <a:lstStyle>
            <a:lvl1pPr marL="0" indent="0" algn="ctr">
              <a:buNone/>
              <a:defRPr sz="1200">
                <a:solidFill>
                  <a:srgbClr val="000000"/>
                </a:solidFill>
                <a:latin typeface="+mj-lt"/>
              </a:defRPr>
            </a:lvl1pPr>
            <a:lvl2pPr marL="457081" indent="-223781">
              <a:spcBef>
                <a:spcPts val="600"/>
              </a:spcBef>
              <a:buNone/>
              <a:defRPr sz="1300"/>
            </a:lvl2pPr>
            <a:lvl3pPr marL="690384" indent="-233304">
              <a:spcBef>
                <a:spcPts val="400"/>
              </a:spcBef>
              <a:buNone/>
              <a:defRPr sz="1200"/>
            </a:lvl3pPr>
            <a:lvl4pPr marL="914164" indent="-223781">
              <a:spcBef>
                <a:spcPts val="300"/>
              </a:spcBef>
              <a:buNone/>
              <a:defRPr sz="1100"/>
            </a:lvl4pPr>
            <a:lvl5pPr marL="1147468" indent="-233304">
              <a:spcBef>
                <a:spcPts val="200"/>
              </a:spcBef>
              <a:buNone/>
              <a:defRPr sz="1100"/>
            </a:lvl5pPr>
            <a:lvl6pPr>
              <a:defRPr sz="1600"/>
            </a:lvl6pPr>
            <a:lvl7pPr>
              <a:defRPr sz="1600"/>
            </a:lvl7pPr>
            <a:lvl8pPr>
              <a:defRPr sz="1600"/>
            </a:lvl8pPr>
            <a:lvl9pPr>
              <a:defRPr sz="1600"/>
            </a:lvl9pPr>
          </a:lstStyle>
          <a:p>
            <a:pPr lvl="0"/>
            <a:r>
              <a:rPr lang="en-US" dirty="0" smtClean="0"/>
              <a:t>Click to edit Master text styles</a:t>
            </a:r>
          </a:p>
        </p:txBody>
      </p:sp>
      <p:sp>
        <p:nvSpPr>
          <p:cNvPr id="20"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smtClean="0"/>
              <a:t>Click to edit Master title style</a:t>
            </a:r>
            <a:endParaRPr lang="en-US" dirty="0"/>
          </a:p>
        </p:txBody>
      </p:sp>
      <p:sp>
        <p:nvSpPr>
          <p:cNvPr id="19" name="Slide Number Placeholder 2"/>
          <p:cNvSpPr>
            <a:spLocks noGrp="1"/>
          </p:cNvSpPr>
          <p:nvPr>
            <p:ph type="sldNum" sz="quarter" idx="19"/>
          </p:nvPr>
        </p:nvSpPr>
        <p:spPr/>
        <p:txBody>
          <a:bodyPr/>
          <a:lstStyle>
            <a:lvl1pPr algn="r">
              <a:defRPr sz="1000" smtClean="0">
                <a:latin typeface="+mj-lt"/>
              </a:defRPr>
            </a:lvl1pPr>
          </a:lstStyle>
          <a:p>
            <a:pPr>
              <a:defRPr/>
            </a:pPr>
            <a:fld id="{04120DE3-4550-40BD-AC2B-211A298F843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_WB 2011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42D26171-F96A-442B-9459-F1D82DD2FFE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Slides with Taglines after this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anchor="ctr"/>
          <a:lstStyle/>
          <a:p>
            <a:pPr algn="ctr" defTabSz="914164" fontAlgn="auto">
              <a:spcBef>
                <a:spcPts val="0"/>
              </a:spcBef>
              <a:spcAft>
                <a:spcPts val="0"/>
              </a:spcAft>
              <a:defRPr/>
            </a:pPr>
            <a:r>
              <a:rPr lang="en-US" sz="6100" dirty="0"/>
              <a:t>Slide masters with tagline</a:t>
            </a:r>
            <a:endParaRPr lang="en-US" sz="61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_WB 2011 Title w tagline">
    <p:spTree>
      <p:nvGrpSpPr>
        <p:cNvPr id="1" name=""/>
        <p:cNvGrpSpPr/>
        <p:nvPr/>
      </p:nvGrpSpPr>
      <p:grpSpPr>
        <a:xfrm>
          <a:off x="0" y="0"/>
          <a:ext cx="0" cy="0"/>
          <a:chOff x="0" y="0"/>
          <a:chExt cx="0" cy="0"/>
        </a:xfrm>
      </p:grpSpPr>
      <p:sp>
        <p:nvSpPr>
          <p:cNvPr id="4" name="Title 3"/>
          <p:cNvSpPr>
            <a:spLocks noGrp="1"/>
          </p:cNvSpPr>
          <p:nvPr>
            <p:ph type="title"/>
          </p:nvPr>
        </p:nvSpPr>
        <p:spPr>
          <a:xfrm>
            <a:off x="304800" y="98425"/>
            <a:ext cx="8165592" cy="434975"/>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716280"/>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5" name="Slide Number Placeholder 2"/>
          <p:cNvSpPr>
            <a:spLocks noGrp="1"/>
          </p:cNvSpPr>
          <p:nvPr>
            <p:ph type="sldNum" sz="quarter" idx="11"/>
          </p:nvPr>
        </p:nvSpPr>
        <p:spPr>
          <a:xfrm>
            <a:off x="8382000" y="6416675"/>
            <a:ext cx="533400" cy="365125"/>
          </a:xfrm>
        </p:spPr>
        <p:txBody>
          <a:bodyPr/>
          <a:lstStyle>
            <a:lvl1pPr algn="r">
              <a:defRPr sz="1000" smtClean="0">
                <a:latin typeface="+mj-lt"/>
              </a:defRPr>
            </a:lvl1pPr>
          </a:lstStyle>
          <a:p>
            <a:pPr>
              <a:defRPr/>
            </a:pPr>
            <a:fld id="{9DA8D96E-0A77-4670-A3BF-3F132D0AAC0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_WB 2011 Body page w tag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00585"/>
            <a:ext cx="8165592" cy="432816"/>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9" name="Content Placeholder 6"/>
          <p:cNvSpPr>
            <a:spLocks noGrp="1"/>
          </p:cNvSpPr>
          <p:nvPr>
            <p:ph sz="quarter" idx="14"/>
          </p:nvPr>
        </p:nvSpPr>
        <p:spPr>
          <a:xfrm>
            <a:off x="381000" y="1364488"/>
            <a:ext cx="8165592" cy="4737100"/>
          </a:xfrm>
          <a:prstGeom prst="rect">
            <a:avLst/>
          </a:prstGeom>
        </p:spPr>
        <p:txBody>
          <a:bodyPr/>
          <a:lstStyle>
            <a:lvl1pPr>
              <a:lnSpc>
                <a:spcPts val="1400"/>
              </a:lnSpc>
              <a:spcBef>
                <a:spcPts val="1000"/>
              </a:spcBef>
              <a:buFontTx/>
              <a:buNone/>
              <a:defRPr/>
            </a:lvl1pPr>
            <a:lvl2pPr>
              <a:lnSpc>
                <a:spcPts val="1400"/>
              </a:lnSpc>
              <a:spcBef>
                <a:spcPts val="800"/>
              </a:spcBef>
              <a:defRPr/>
            </a:lvl2pPr>
            <a:lvl3pPr>
              <a:lnSpc>
                <a:spcPts val="1400"/>
              </a:lnSpc>
              <a:spcBef>
                <a:spcPts val="600"/>
              </a:spcBef>
              <a:defRPr/>
            </a:lvl3pPr>
            <a:lvl4pPr>
              <a:lnSpc>
                <a:spcPts val="1400"/>
              </a:lnSpc>
              <a:spcBef>
                <a:spcPts val="400"/>
              </a:spcBef>
              <a:defRPr/>
            </a:lvl4pPr>
            <a:lvl5pPr>
              <a:lnSpc>
                <a:spcPts val="14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5"/>
          <p:cNvSpPr>
            <a:spLocks noGrp="1"/>
          </p:cNvSpPr>
          <p:nvPr>
            <p:ph type="body" sz="quarter" idx="10"/>
          </p:nvPr>
        </p:nvSpPr>
        <p:spPr>
          <a:xfrm>
            <a:off x="381000" y="762000"/>
            <a:ext cx="818473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6" name="Slide Number Placeholder 2"/>
          <p:cNvSpPr>
            <a:spLocks noGrp="1"/>
          </p:cNvSpPr>
          <p:nvPr>
            <p:ph type="sldNum" sz="quarter" idx="15"/>
          </p:nvPr>
        </p:nvSpPr>
        <p:spPr/>
        <p:txBody>
          <a:bodyPr/>
          <a:lstStyle>
            <a:lvl1pPr>
              <a:defRPr/>
            </a:lvl1pPr>
          </a:lstStyle>
          <a:p>
            <a:pPr>
              <a:defRPr/>
            </a:pPr>
            <a:fld id="{EF95DFEC-847F-4609-BE2C-0D711201F06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WB 2011 Side-by-side w taglin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21208" y="100585"/>
            <a:ext cx="8165592" cy="432815"/>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0" name="Content Placeholder 3"/>
          <p:cNvSpPr>
            <a:spLocks noGrp="1"/>
          </p:cNvSpPr>
          <p:nvPr>
            <p:ph sz="half" idx="2"/>
          </p:nvPr>
        </p:nvSpPr>
        <p:spPr>
          <a:xfrm>
            <a:off x="523471" y="1289304"/>
            <a:ext cx="3961706" cy="473659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6"/>
          </p:nvPr>
        </p:nvSpPr>
        <p:spPr>
          <a:xfrm>
            <a:off x="4727357" y="1289304"/>
            <a:ext cx="3961706" cy="473659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5"/>
          <p:cNvSpPr>
            <a:spLocks noGrp="1"/>
          </p:cNvSpPr>
          <p:nvPr>
            <p:ph type="body" sz="quarter" idx="10"/>
          </p:nvPr>
        </p:nvSpPr>
        <p:spPr>
          <a:xfrm>
            <a:off x="523471" y="685800"/>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6" name="Slide Number Placeholder 2"/>
          <p:cNvSpPr>
            <a:spLocks noGrp="1"/>
          </p:cNvSpPr>
          <p:nvPr>
            <p:ph type="sldNum" sz="quarter" idx="17"/>
          </p:nvPr>
        </p:nvSpPr>
        <p:spPr/>
        <p:txBody>
          <a:bodyPr/>
          <a:lstStyle>
            <a:lvl1pPr>
              <a:defRPr/>
            </a:lvl1pPr>
          </a:lstStyle>
          <a:p>
            <a:pPr>
              <a:defRPr/>
            </a:pPr>
            <a:fld id="{04C1253F-7E99-4EAB-B5B3-9A8F0521D28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WB 2011 Side-by-side w tagline and subheader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0"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6" name="Table Placeholder 5"/>
          <p:cNvSpPr>
            <a:spLocks noGrp="1"/>
          </p:cNvSpPr>
          <p:nvPr>
            <p:ph type="tbl" sz="quarter" idx="17"/>
          </p:nvPr>
        </p:nvSpPr>
        <p:spPr>
          <a:xfrm>
            <a:off x="527199" y="1499616"/>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7" name="Table Placeholder 5"/>
          <p:cNvSpPr>
            <a:spLocks noGrp="1"/>
          </p:cNvSpPr>
          <p:nvPr>
            <p:ph type="tbl" sz="quarter" idx="21"/>
          </p:nvPr>
        </p:nvSpPr>
        <p:spPr>
          <a:xfrm>
            <a:off x="4727448" y="1499616"/>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1" name="Content Placeholder 3"/>
          <p:cNvSpPr>
            <a:spLocks noGrp="1"/>
          </p:cNvSpPr>
          <p:nvPr>
            <p:ph sz="half" idx="2"/>
          </p:nvPr>
        </p:nvSpPr>
        <p:spPr>
          <a:xfrm>
            <a:off x="527375" y="2032001"/>
            <a:ext cx="3959352" cy="4191000"/>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2"/>
          </p:nvPr>
        </p:nvSpPr>
        <p:spPr>
          <a:xfrm>
            <a:off x="4727448" y="2032001"/>
            <a:ext cx="3959352" cy="4191000"/>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a:spLocks noGrp="1"/>
          </p:cNvSpPr>
          <p:nvPr>
            <p:ph type="sldNum" sz="quarter" idx="23"/>
          </p:nvPr>
        </p:nvSpPr>
        <p:spPr/>
        <p:txBody>
          <a:bodyPr/>
          <a:lstStyle>
            <a:lvl1pPr>
              <a:defRPr/>
            </a:lvl1pPr>
          </a:lstStyle>
          <a:p>
            <a:pPr>
              <a:defRPr/>
            </a:pPr>
            <a:fld id="{96DDC0E9-0E2A-4CAC-9E1A-F8C139D9596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_WB 2011 Uneven vertical comparison w tagline">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0"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1" name="Table Placeholder 5"/>
          <p:cNvSpPr>
            <a:spLocks noGrp="1"/>
          </p:cNvSpPr>
          <p:nvPr>
            <p:ph type="tbl" sz="quarter" idx="17"/>
          </p:nvPr>
        </p:nvSpPr>
        <p:spPr>
          <a:xfrm>
            <a:off x="527199" y="1498600"/>
            <a:ext cx="6062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2" name="Table Placeholder 5"/>
          <p:cNvSpPr>
            <a:spLocks noGrp="1"/>
          </p:cNvSpPr>
          <p:nvPr>
            <p:ph type="tbl" sz="quarter" idx="21"/>
          </p:nvPr>
        </p:nvSpPr>
        <p:spPr>
          <a:xfrm>
            <a:off x="6693408" y="1498600"/>
            <a:ext cx="199339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3" name="Content Placeholder 3"/>
          <p:cNvSpPr>
            <a:spLocks noGrp="1"/>
          </p:cNvSpPr>
          <p:nvPr>
            <p:ph sz="half" idx="2"/>
          </p:nvPr>
        </p:nvSpPr>
        <p:spPr>
          <a:xfrm>
            <a:off x="527375" y="2029968"/>
            <a:ext cx="6062472" cy="41909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22"/>
          </p:nvPr>
        </p:nvSpPr>
        <p:spPr>
          <a:xfrm>
            <a:off x="6693408" y="2029968"/>
            <a:ext cx="1993392" cy="41909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23"/>
          </p:nvPr>
        </p:nvSpPr>
        <p:spPr/>
        <p:txBody>
          <a:bodyPr/>
          <a:lstStyle>
            <a:lvl1pPr>
              <a:defRPr/>
            </a:lvl1pPr>
          </a:lstStyle>
          <a:p>
            <a:pPr>
              <a:defRPr/>
            </a:pPr>
            <a:fld id="{91AD2770-0ABC-4A2E-8C00-E04CB9E46C22}"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_WB 2011 4 up comparison w tagline">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2"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8" name="Table Placeholder 5"/>
          <p:cNvSpPr>
            <a:spLocks noGrp="1"/>
          </p:cNvSpPr>
          <p:nvPr>
            <p:ph type="tbl" sz="quarter" idx="17"/>
          </p:nvPr>
        </p:nvSpPr>
        <p:spPr>
          <a:xfrm>
            <a:off x="527199" y="1498600"/>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9" name="Table Placeholder 5"/>
          <p:cNvSpPr>
            <a:spLocks noGrp="1"/>
          </p:cNvSpPr>
          <p:nvPr>
            <p:ph type="tbl" sz="quarter" idx="21"/>
          </p:nvPr>
        </p:nvSpPr>
        <p:spPr>
          <a:xfrm>
            <a:off x="4727448" y="1498600"/>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0" name="Content Placeholder 3"/>
          <p:cNvSpPr>
            <a:spLocks noGrp="1"/>
          </p:cNvSpPr>
          <p:nvPr>
            <p:ph sz="half" idx="2"/>
          </p:nvPr>
        </p:nvSpPr>
        <p:spPr>
          <a:xfrm>
            <a:off x="527375" y="2029968"/>
            <a:ext cx="3959352" cy="17525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2"/>
          </p:nvPr>
        </p:nvSpPr>
        <p:spPr>
          <a:xfrm>
            <a:off x="4727448" y="2029968"/>
            <a:ext cx="3959352" cy="17525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able Placeholder 5"/>
          <p:cNvSpPr>
            <a:spLocks noGrp="1"/>
          </p:cNvSpPr>
          <p:nvPr>
            <p:ph type="tbl" sz="quarter" idx="23"/>
          </p:nvPr>
        </p:nvSpPr>
        <p:spPr>
          <a:xfrm>
            <a:off x="527199" y="3911601"/>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6" name="Table Placeholder 5"/>
          <p:cNvSpPr>
            <a:spLocks noGrp="1"/>
          </p:cNvSpPr>
          <p:nvPr>
            <p:ph type="tbl" sz="quarter" idx="24"/>
          </p:nvPr>
        </p:nvSpPr>
        <p:spPr>
          <a:xfrm>
            <a:off x="4727448" y="3911601"/>
            <a:ext cx="395935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20" name="Content Placeholder 3"/>
          <p:cNvSpPr>
            <a:spLocks noGrp="1"/>
          </p:cNvSpPr>
          <p:nvPr>
            <p:ph sz="half" idx="25"/>
          </p:nvPr>
        </p:nvSpPr>
        <p:spPr>
          <a:xfrm>
            <a:off x="527375" y="4470401"/>
            <a:ext cx="3959352" cy="17525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half" idx="26"/>
          </p:nvPr>
        </p:nvSpPr>
        <p:spPr>
          <a:xfrm>
            <a:off x="4727448" y="4470401"/>
            <a:ext cx="3959352" cy="1752599"/>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2"/>
          <p:cNvSpPr>
            <a:spLocks noGrp="1"/>
          </p:cNvSpPr>
          <p:nvPr>
            <p:ph type="sldNum" sz="quarter" idx="27"/>
          </p:nvPr>
        </p:nvSpPr>
        <p:spPr/>
        <p:txBody>
          <a:bodyPr/>
          <a:lstStyle>
            <a:lvl1pPr>
              <a:defRPr/>
            </a:lvl1pPr>
          </a:lstStyle>
          <a:p>
            <a:pPr>
              <a:defRPr/>
            </a:pPr>
            <a:fld id="{34D3B305-EB6F-472E-9207-85D858F3390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_WB 2011 Primary Cover Subtitle">
    <p:spTree>
      <p:nvGrpSpPr>
        <p:cNvPr id="1" name=""/>
        <p:cNvGrpSpPr/>
        <p:nvPr/>
      </p:nvGrpSpPr>
      <p:grpSpPr>
        <a:xfrm>
          <a:off x="0" y="0"/>
          <a:ext cx="0" cy="0"/>
          <a:chOff x="0" y="0"/>
          <a:chExt cx="0" cy="0"/>
        </a:xfrm>
      </p:grpSpPr>
      <p:pic>
        <p:nvPicPr>
          <p:cNvPr id="5" name="Picture 2" descr="http://sites.nustats.com/travelsurvey/images/MassDOT_Logo.jpg?1296244300"/>
          <p:cNvPicPr>
            <a:picLocks noChangeAspect="1" noChangeArrowheads="1"/>
          </p:cNvPicPr>
          <p:nvPr userDrawn="1"/>
        </p:nvPicPr>
        <p:blipFill>
          <a:blip r:embed="rId2"/>
          <a:srcRect/>
          <a:stretch>
            <a:fillRect/>
          </a:stretch>
        </p:blipFill>
        <p:spPr bwMode="auto">
          <a:xfrm>
            <a:off x="479425" y="6061075"/>
            <a:ext cx="1958975" cy="398463"/>
          </a:xfrm>
          <a:prstGeom prst="rect">
            <a:avLst/>
          </a:prstGeom>
          <a:noFill/>
          <a:ln w="9525">
            <a:noFill/>
            <a:miter lim="800000"/>
            <a:headEnd/>
            <a:tailEnd/>
          </a:ln>
        </p:spPr>
      </p:pic>
      <p:sp>
        <p:nvSpPr>
          <p:cNvPr id="2" name="Title 1"/>
          <p:cNvSpPr>
            <a:spLocks noGrp="1"/>
          </p:cNvSpPr>
          <p:nvPr>
            <p:ph type="ctrTitle"/>
          </p:nvPr>
        </p:nvSpPr>
        <p:spPr>
          <a:xfrm>
            <a:off x="552893" y="2909454"/>
            <a:ext cx="3918452" cy="2468564"/>
          </a:xfrm>
          <a:prstGeom prst="rect">
            <a:avLst/>
          </a:prstGeom>
        </p:spPr>
        <p:txBody>
          <a:bodyPr lIns="84216" anchor="t">
            <a:noAutofit/>
          </a:bodyPr>
          <a:lstStyle>
            <a:lvl1pPr>
              <a:defRPr sz="3600" baseline="0">
                <a:solidFill>
                  <a:schemeClr val="accent2"/>
                </a:solidFill>
              </a:defRPr>
            </a:lvl1pPr>
          </a:lstStyle>
          <a:p>
            <a:r>
              <a:rPr lang="en-US" dirty="0" smtClean="0"/>
              <a:t>Click to edit Master title style</a:t>
            </a:r>
          </a:p>
        </p:txBody>
      </p:sp>
      <p:sp>
        <p:nvSpPr>
          <p:cNvPr id="3" name="Subtitle 2"/>
          <p:cNvSpPr>
            <a:spLocks noGrp="1"/>
          </p:cNvSpPr>
          <p:nvPr>
            <p:ph type="subTitle" idx="1"/>
          </p:nvPr>
        </p:nvSpPr>
        <p:spPr>
          <a:xfrm>
            <a:off x="7230139" y="2413002"/>
            <a:ext cx="1377803" cy="617535"/>
          </a:xfrm>
          <a:prstGeom prst="rect">
            <a:avLst/>
          </a:prstGeom>
        </p:spPr>
        <p:txBody>
          <a:bodyPr lIns="91416" bIns="0">
            <a:noAutofit/>
          </a:bodyPr>
          <a:lstStyle>
            <a:lvl1pPr marL="0" indent="0" algn="l">
              <a:buNone/>
              <a:defRPr sz="1000" i="0" baseline="0">
                <a:solidFill>
                  <a:schemeClr val="accent2"/>
                </a:solidFill>
                <a:latin typeface="+mj-lt"/>
              </a:defRPr>
            </a:lvl1pPr>
            <a:lvl2pPr marL="457081" indent="0" algn="ctr">
              <a:buNone/>
              <a:defRPr>
                <a:solidFill>
                  <a:schemeClr val="tx1">
                    <a:tint val="75000"/>
                  </a:schemeClr>
                </a:solidFill>
              </a:defRPr>
            </a:lvl2pPr>
            <a:lvl3pPr marL="914164" indent="0" algn="ctr">
              <a:buNone/>
              <a:defRPr>
                <a:solidFill>
                  <a:schemeClr val="tx1">
                    <a:tint val="75000"/>
                  </a:schemeClr>
                </a:solidFill>
              </a:defRPr>
            </a:lvl3pPr>
            <a:lvl4pPr marL="1371247" indent="0" algn="ctr">
              <a:buNone/>
              <a:defRPr>
                <a:solidFill>
                  <a:schemeClr val="tx1">
                    <a:tint val="75000"/>
                  </a:schemeClr>
                </a:solidFill>
              </a:defRPr>
            </a:lvl4pPr>
            <a:lvl5pPr marL="1828330" indent="0" algn="ctr">
              <a:buNone/>
              <a:defRPr>
                <a:solidFill>
                  <a:schemeClr val="tx1">
                    <a:tint val="75000"/>
                  </a:schemeClr>
                </a:solidFill>
              </a:defRPr>
            </a:lvl5pPr>
            <a:lvl6pPr marL="2285412" indent="0" algn="ctr">
              <a:buNone/>
              <a:defRPr>
                <a:solidFill>
                  <a:schemeClr val="tx1">
                    <a:tint val="75000"/>
                  </a:schemeClr>
                </a:solidFill>
              </a:defRPr>
            </a:lvl6pPr>
            <a:lvl7pPr marL="2742493" indent="0" algn="ctr">
              <a:buNone/>
              <a:defRPr>
                <a:solidFill>
                  <a:schemeClr val="tx1">
                    <a:tint val="75000"/>
                  </a:schemeClr>
                </a:solidFill>
              </a:defRPr>
            </a:lvl7pPr>
            <a:lvl8pPr marL="3199576" indent="0" algn="ctr">
              <a:buNone/>
              <a:defRPr>
                <a:solidFill>
                  <a:schemeClr val="tx1">
                    <a:tint val="75000"/>
                  </a:schemeClr>
                </a:solidFill>
              </a:defRPr>
            </a:lvl8pPr>
            <a:lvl9pPr marL="3656658" indent="0" algn="ctr">
              <a:buNone/>
              <a:defRPr>
                <a:solidFill>
                  <a:schemeClr val="tx1">
                    <a:tint val="75000"/>
                  </a:schemeClr>
                </a:solidFill>
              </a:defRPr>
            </a:lvl9pPr>
          </a:lstStyle>
          <a:p>
            <a:r>
              <a:rPr lang="en-US" dirty="0" smtClean="0"/>
              <a:t>Click to edit Master subtitle style</a:t>
            </a:r>
          </a:p>
        </p:txBody>
      </p:sp>
      <p:sp>
        <p:nvSpPr>
          <p:cNvPr id="15" name="Text Placeholder 10"/>
          <p:cNvSpPr>
            <a:spLocks noGrp="1"/>
          </p:cNvSpPr>
          <p:nvPr>
            <p:ph type="body" sz="quarter" idx="11"/>
          </p:nvPr>
        </p:nvSpPr>
        <p:spPr>
          <a:xfrm>
            <a:off x="4681606" y="2668588"/>
            <a:ext cx="2276389" cy="2555425"/>
          </a:xfrm>
          <a:prstGeom prst="rect">
            <a:avLst/>
          </a:prstGeom>
        </p:spPr>
        <p:txBody>
          <a:bodyPr lIns="82296" bIns="0"/>
          <a:lstStyle>
            <a:lvl1pPr marL="0" indent="0">
              <a:lnSpc>
                <a:spcPct val="100000"/>
              </a:lnSpc>
              <a:spcBef>
                <a:spcPts val="0"/>
              </a:spcBef>
              <a:buNone/>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_WB 2011 Horizontal comparison w taglin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8"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Table Placeholder 5"/>
          <p:cNvSpPr>
            <a:spLocks noGrp="1"/>
          </p:cNvSpPr>
          <p:nvPr>
            <p:ph type="tbl" sz="quarter" idx="17"/>
          </p:nvPr>
        </p:nvSpPr>
        <p:spPr>
          <a:xfrm>
            <a:off x="527199" y="1498600"/>
            <a:ext cx="816559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1" name="Table Placeholder 5"/>
          <p:cNvSpPr>
            <a:spLocks noGrp="1"/>
          </p:cNvSpPr>
          <p:nvPr>
            <p:ph type="tbl" sz="quarter" idx="21"/>
          </p:nvPr>
        </p:nvSpPr>
        <p:spPr>
          <a:xfrm>
            <a:off x="527375" y="3913632"/>
            <a:ext cx="816559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2" name="Content Placeholder 3"/>
          <p:cNvSpPr>
            <a:spLocks noGrp="1"/>
          </p:cNvSpPr>
          <p:nvPr>
            <p:ph sz="half" idx="2"/>
          </p:nvPr>
        </p:nvSpPr>
        <p:spPr>
          <a:xfrm>
            <a:off x="527375" y="2029968"/>
            <a:ext cx="816559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22"/>
          </p:nvPr>
        </p:nvSpPr>
        <p:spPr>
          <a:xfrm>
            <a:off x="527375" y="4467352"/>
            <a:ext cx="816559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2"/>
          <p:cNvSpPr>
            <a:spLocks noGrp="1"/>
          </p:cNvSpPr>
          <p:nvPr>
            <p:ph type="sldNum" sz="quarter" idx="23"/>
          </p:nvPr>
        </p:nvSpPr>
        <p:spPr/>
        <p:txBody>
          <a:bodyPr/>
          <a:lstStyle>
            <a:lvl1pPr>
              <a:defRPr/>
            </a:lvl1pPr>
          </a:lstStyle>
          <a:p>
            <a:pPr>
              <a:defRPr/>
            </a:pPr>
            <a:fld id="{89E0C750-A89F-4EBC-B5ED-AA0835FDAA8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WB 2011 6 up comparison w tagline">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6"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7" name="Table Placeholder 5"/>
          <p:cNvSpPr>
            <a:spLocks noGrp="1"/>
          </p:cNvSpPr>
          <p:nvPr>
            <p:ph type="tbl" sz="quarter" idx="17"/>
          </p:nvPr>
        </p:nvSpPr>
        <p:spPr>
          <a:xfrm>
            <a:off x="527199"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20" name="Table Placeholder 5"/>
          <p:cNvSpPr>
            <a:spLocks noGrp="1"/>
          </p:cNvSpPr>
          <p:nvPr>
            <p:ph type="tbl" sz="quarter" idx="21"/>
          </p:nvPr>
        </p:nvSpPr>
        <p:spPr>
          <a:xfrm>
            <a:off x="3291840"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22" name="Content Placeholder 3"/>
          <p:cNvSpPr>
            <a:spLocks noGrp="1"/>
          </p:cNvSpPr>
          <p:nvPr>
            <p:ph sz="half" idx="2"/>
          </p:nvPr>
        </p:nvSpPr>
        <p:spPr>
          <a:xfrm>
            <a:off x="527375" y="2029968"/>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
          <p:cNvSpPr>
            <a:spLocks noGrp="1"/>
          </p:cNvSpPr>
          <p:nvPr>
            <p:ph sz="half" idx="22"/>
          </p:nvPr>
        </p:nvSpPr>
        <p:spPr>
          <a:xfrm>
            <a:off x="3291840" y="2029968"/>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able Placeholder 5"/>
          <p:cNvSpPr>
            <a:spLocks noGrp="1"/>
          </p:cNvSpPr>
          <p:nvPr>
            <p:ph type="tbl" sz="quarter" idx="23"/>
          </p:nvPr>
        </p:nvSpPr>
        <p:spPr>
          <a:xfrm>
            <a:off x="6053328"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9" name="Content Placeholder 3"/>
          <p:cNvSpPr>
            <a:spLocks noGrp="1"/>
          </p:cNvSpPr>
          <p:nvPr>
            <p:ph sz="half" idx="24"/>
          </p:nvPr>
        </p:nvSpPr>
        <p:spPr>
          <a:xfrm>
            <a:off x="6053328" y="2029968"/>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able Placeholder 5"/>
          <p:cNvSpPr>
            <a:spLocks noGrp="1"/>
          </p:cNvSpPr>
          <p:nvPr>
            <p:ph type="tbl" sz="quarter" idx="25"/>
          </p:nvPr>
        </p:nvSpPr>
        <p:spPr>
          <a:xfrm>
            <a:off x="527199" y="3911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1" name="Table Placeholder 5"/>
          <p:cNvSpPr>
            <a:spLocks noGrp="1"/>
          </p:cNvSpPr>
          <p:nvPr>
            <p:ph type="tbl" sz="quarter" idx="26"/>
          </p:nvPr>
        </p:nvSpPr>
        <p:spPr>
          <a:xfrm>
            <a:off x="3291840" y="3911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2" name="Content Placeholder 3"/>
          <p:cNvSpPr>
            <a:spLocks noGrp="1"/>
          </p:cNvSpPr>
          <p:nvPr>
            <p:ph sz="half" idx="27"/>
          </p:nvPr>
        </p:nvSpPr>
        <p:spPr>
          <a:xfrm>
            <a:off x="527375" y="4470401"/>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28"/>
          </p:nvPr>
        </p:nvSpPr>
        <p:spPr>
          <a:xfrm>
            <a:off x="3291840" y="4470401"/>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able Placeholder 5"/>
          <p:cNvSpPr>
            <a:spLocks noGrp="1"/>
          </p:cNvSpPr>
          <p:nvPr>
            <p:ph type="tbl" sz="quarter" idx="29"/>
          </p:nvPr>
        </p:nvSpPr>
        <p:spPr>
          <a:xfrm>
            <a:off x="6053328" y="3911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5" name="Content Placeholder 3"/>
          <p:cNvSpPr>
            <a:spLocks noGrp="1"/>
          </p:cNvSpPr>
          <p:nvPr>
            <p:ph sz="half" idx="30"/>
          </p:nvPr>
        </p:nvSpPr>
        <p:spPr>
          <a:xfrm>
            <a:off x="6053328" y="4470401"/>
            <a:ext cx="2633472" cy="175564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2"/>
          <p:cNvSpPr>
            <a:spLocks noGrp="1"/>
          </p:cNvSpPr>
          <p:nvPr>
            <p:ph type="sldNum" sz="quarter" idx="31"/>
          </p:nvPr>
        </p:nvSpPr>
        <p:spPr/>
        <p:txBody>
          <a:bodyPr/>
          <a:lstStyle>
            <a:lvl1pPr>
              <a:defRPr/>
            </a:lvl1pPr>
          </a:lstStyle>
          <a:p>
            <a:pPr>
              <a:defRPr/>
            </a:pPr>
            <a:fld id="{8061459A-629B-400D-84D7-A4FE1E9F7C3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_WB 2011 3 up comparison w taglin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dirty="0" smtClean="0"/>
              <a:t>Click to edit Master title style</a:t>
            </a:r>
            <a:endParaRPr lang="en-US" dirty="0"/>
          </a:p>
        </p:txBody>
      </p:sp>
      <p:sp>
        <p:nvSpPr>
          <p:cNvPr id="10"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1" name="Table Placeholder 5"/>
          <p:cNvSpPr>
            <a:spLocks noGrp="1"/>
          </p:cNvSpPr>
          <p:nvPr>
            <p:ph type="tbl" sz="quarter" idx="17"/>
          </p:nvPr>
        </p:nvSpPr>
        <p:spPr>
          <a:xfrm>
            <a:off x="527199"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2" name="Table Placeholder 5"/>
          <p:cNvSpPr>
            <a:spLocks noGrp="1"/>
          </p:cNvSpPr>
          <p:nvPr>
            <p:ph type="tbl" sz="quarter" idx="21"/>
          </p:nvPr>
        </p:nvSpPr>
        <p:spPr>
          <a:xfrm>
            <a:off x="3291840"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15" name="Content Placeholder 3"/>
          <p:cNvSpPr>
            <a:spLocks noGrp="1"/>
          </p:cNvSpPr>
          <p:nvPr>
            <p:ph sz="half" idx="2"/>
          </p:nvPr>
        </p:nvSpPr>
        <p:spPr>
          <a:xfrm>
            <a:off x="527375" y="2029968"/>
            <a:ext cx="2633472" cy="4191000"/>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2"/>
          </p:nvPr>
        </p:nvSpPr>
        <p:spPr>
          <a:xfrm>
            <a:off x="3291840" y="2029968"/>
            <a:ext cx="2633472" cy="4191000"/>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able Placeholder 5"/>
          <p:cNvSpPr>
            <a:spLocks noGrp="1"/>
          </p:cNvSpPr>
          <p:nvPr>
            <p:ph type="tbl" sz="quarter" idx="23"/>
          </p:nvPr>
        </p:nvSpPr>
        <p:spPr>
          <a:xfrm>
            <a:off x="6053328" y="1498600"/>
            <a:ext cx="2633472" cy="457200"/>
          </a:xfrm>
          <a:prstGeom prst="rect">
            <a:avLst/>
          </a:prstGeom>
        </p:spPr>
        <p:txBody>
          <a:bodyPr tIns="16843" bIns="16843" rtlCol="0" anchor="ctr">
            <a:noAutofit/>
          </a:bodyPr>
          <a:lstStyle>
            <a:lvl1pPr>
              <a:buFontTx/>
              <a:buNone/>
              <a:defRPr b="1">
                <a:solidFill>
                  <a:schemeClr val="accent3"/>
                </a:solidFill>
              </a:defRPr>
            </a:lvl1pPr>
          </a:lstStyle>
          <a:p>
            <a:pPr lvl="0"/>
            <a:r>
              <a:rPr lang="en-US" noProof="0" dirty="0" smtClean="0"/>
              <a:t>Click icon to add table</a:t>
            </a:r>
            <a:endParaRPr lang="en-US" noProof="0" dirty="0"/>
          </a:p>
        </p:txBody>
      </p:sp>
      <p:sp>
        <p:nvSpPr>
          <p:cNvPr id="9" name="Content Placeholder 3"/>
          <p:cNvSpPr>
            <a:spLocks noGrp="1"/>
          </p:cNvSpPr>
          <p:nvPr>
            <p:ph sz="half" idx="24"/>
          </p:nvPr>
        </p:nvSpPr>
        <p:spPr>
          <a:xfrm>
            <a:off x="6053328" y="2029968"/>
            <a:ext cx="2633472" cy="4191000"/>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2"/>
          <p:cNvSpPr>
            <a:spLocks noGrp="1"/>
          </p:cNvSpPr>
          <p:nvPr>
            <p:ph type="sldNum" sz="quarter" idx="25"/>
          </p:nvPr>
        </p:nvSpPr>
        <p:spPr/>
        <p:txBody>
          <a:bodyPr/>
          <a:lstStyle>
            <a:lvl1pPr>
              <a:defRPr/>
            </a:lvl1pPr>
          </a:lstStyle>
          <a:p>
            <a:pPr>
              <a:defRPr/>
            </a:pPr>
            <a:fld id="{6DF08C89-A692-4BED-885D-558FE948214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_WB 2011 2 horizontal w side boxes and tagline">
    <p:spTree>
      <p:nvGrpSpPr>
        <p:cNvPr id="1" name=""/>
        <p:cNvGrpSpPr/>
        <p:nvPr/>
      </p:nvGrpSpPr>
      <p:grpSpPr>
        <a:xfrm>
          <a:off x="0" y="0"/>
          <a:ext cx="0" cy="0"/>
          <a:chOff x="0" y="0"/>
          <a:chExt cx="0" cy="0"/>
        </a:xfrm>
      </p:grpSpPr>
      <p:sp>
        <p:nvSpPr>
          <p:cNvPr id="11" name="Content Placeholder 14"/>
          <p:cNvSpPr>
            <a:spLocks noGrp="1"/>
          </p:cNvSpPr>
          <p:nvPr>
            <p:ph sz="quarter" idx="16"/>
          </p:nvPr>
        </p:nvSpPr>
        <p:spPr>
          <a:xfrm>
            <a:off x="2121596" y="1499616"/>
            <a:ext cx="6584344" cy="231093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baseline="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4"/>
          <p:cNvSpPr>
            <a:spLocks noGrp="1"/>
          </p:cNvSpPr>
          <p:nvPr>
            <p:ph sz="quarter" idx="17"/>
          </p:nvPr>
        </p:nvSpPr>
        <p:spPr>
          <a:xfrm>
            <a:off x="2121596" y="3912062"/>
            <a:ext cx="6584344" cy="2310938"/>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smtClean="0"/>
              <a:t>Click to edit Master title style</a:t>
            </a:r>
            <a:endParaRPr lang="en-US" dirty="0"/>
          </a:p>
        </p:txBody>
      </p:sp>
      <p:sp>
        <p:nvSpPr>
          <p:cNvPr id="7" name="Text Placeholder 5"/>
          <p:cNvSpPr>
            <a:spLocks noGrp="1"/>
          </p:cNvSpPr>
          <p:nvPr>
            <p:ph type="body" sz="quarter" idx="10"/>
          </p:nvPr>
        </p:nvSpPr>
        <p:spPr>
          <a:xfrm>
            <a:off x="521208" y="896112"/>
            <a:ext cx="818473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8" name="Content Placeholder 9"/>
          <p:cNvSpPr>
            <a:spLocks noGrp="1"/>
          </p:cNvSpPr>
          <p:nvPr>
            <p:ph sz="quarter" idx="19"/>
          </p:nvPr>
        </p:nvSpPr>
        <p:spPr>
          <a:xfrm>
            <a:off x="521208" y="1499616"/>
            <a:ext cx="1377475" cy="2313432"/>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13" name="Content Placeholder 9"/>
          <p:cNvSpPr>
            <a:spLocks noGrp="1"/>
          </p:cNvSpPr>
          <p:nvPr>
            <p:ph sz="quarter" idx="20"/>
          </p:nvPr>
        </p:nvSpPr>
        <p:spPr>
          <a:xfrm>
            <a:off x="521208" y="3909568"/>
            <a:ext cx="1377475" cy="2313432"/>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9" name="Slide Number Placeholder 2"/>
          <p:cNvSpPr>
            <a:spLocks noGrp="1"/>
          </p:cNvSpPr>
          <p:nvPr>
            <p:ph type="sldNum" sz="quarter" idx="21"/>
          </p:nvPr>
        </p:nvSpPr>
        <p:spPr/>
        <p:txBody>
          <a:bodyPr/>
          <a:lstStyle>
            <a:lvl1pPr>
              <a:defRPr/>
            </a:lvl1pPr>
          </a:lstStyle>
          <a:p>
            <a:pPr>
              <a:defRPr/>
            </a:pPr>
            <a:fld id="{408BE93A-8535-4274-9048-B7803E32B61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_WB 2011 3 horizontal w side boxes and taglin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121594" y="1499616"/>
            <a:ext cx="6577906" cy="149047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2121594" y="3118006"/>
            <a:ext cx="6577906" cy="149047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tabLst/>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5"/>
          </p:nvPr>
        </p:nvSpPr>
        <p:spPr>
          <a:xfrm>
            <a:off x="2121594" y="4736397"/>
            <a:ext cx="6577906" cy="1490472"/>
          </a:xfrm>
          <a:prstGeom prst="rect">
            <a:avLst/>
          </a:prstGeom>
        </p:spPr>
        <p:txBody>
          <a:bodyPr>
            <a:noAutofit/>
          </a:bodyPr>
          <a:lstStyle>
            <a:lvl1pPr marL="0" indent="0" algn="l" defTabSz="457136" rtl="0" eaLnBrk="0" fontAlgn="base" hangingPunct="0">
              <a:lnSpc>
                <a:spcPts val="1400"/>
              </a:lnSpc>
              <a:spcBef>
                <a:spcPts val="1000"/>
              </a:spcBef>
              <a:spcAft>
                <a:spcPts val="0"/>
              </a:spcAft>
              <a:buFontTx/>
              <a:buNone/>
              <a:defRPr sz="1500">
                <a:latin typeface="+mj-lt"/>
              </a:defRPr>
            </a:lvl1pPr>
            <a:lvl2pPr marL="114284" indent="-114284" algn="l" defTabSz="457136" rtl="0" eaLnBrk="0" fontAlgn="base" hangingPunct="0">
              <a:lnSpc>
                <a:spcPts val="1400"/>
              </a:lnSpc>
              <a:spcBef>
                <a:spcPts val="800"/>
              </a:spcBef>
              <a:spcAft>
                <a:spcPts val="0"/>
              </a:spcAft>
              <a:buFont typeface="Arial" pitchFamily="34" charset="0"/>
              <a:buChar char="•"/>
              <a:defRPr sz="1300">
                <a:latin typeface="+mj-lt"/>
              </a:defRPr>
            </a:lvl2pPr>
            <a:lvl3pPr marL="228568" indent="-114284" algn="l" defTabSz="457136" rtl="0" eaLnBrk="0" fontAlgn="base" hangingPunct="0">
              <a:lnSpc>
                <a:spcPts val="1400"/>
              </a:lnSpc>
              <a:spcBef>
                <a:spcPts val="600"/>
              </a:spcBef>
              <a:spcAft>
                <a:spcPct val="0"/>
              </a:spcAft>
              <a:buFont typeface="Arial" pitchFamily="34" charset="0"/>
              <a:buChar char="•"/>
              <a:defRPr sz="1300">
                <a:latin typeface="+mj-lt"/>
              </a:defRPr>
            </a:lvl3pPr>
            <a:lvl4pPr marL="342851" indent="-114284" algn="l" defTabSz="457136" rtl="0" eaLnBrk="0" fontAlgn="base" hangingPunct="0">
              <a:lnSpc>
                <a:spcPts val="1400"/>
              </a:lnSpc>
              <a:spcBef>
                <a:spcPts val="400"/>
              </a:spcBef>
              <a:spcAft>
                <a:spcPct val="0"/>
              </a:spcAft>
              <a:buFont typeface="Arial" pitchFamily="34" charset="0"/>
              <a:buChar char="•"/>
              <a:tabLst/>
              <a:defRPr sz="1300">
                <a:latin typeface="+mj-lt"/>
              </a:defRPr>
            </a:lvl4pPr>
            <a:lvl5pPr marL="457136" indent="-114284" algn="l" defTabSz="457136" rtl="0" eaLnBrk="0" fontAlgn="base" hangingPunct="0">
              <a:lnSpc>
                <a:spcPts val="1400"/>
              </a:lnSpc>
              <a:spcBef>
                <a:spcPts val="200"/>
              </a:spcBef>
              <a:spcAft>
                <a:spcPct val="0"/>
              </a:spcAft>
              <a:buFont typeface="Arial" pitchFamily="34" charset="0"/>
              <a:buChar char="•"/>
              <a:defRPr sz="13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521208" y="100584"/>
            <a:ext cx="8165592" cy="630237"/>
          </a:xfrm>
          <a:prstGeom prst="rect">
            <a:avLst/>
          </a:prstGeom>
        </p:spPr>
        <p:txBody>
          <a:bodyPr rtlCol="0">
            <a:noAutofit/>
          </a:bodyPr>
          <a:lstStyle>
            <a:lvl1pPr>
              <a:lnSpc>
                <a:spcPts val="2400"/>
              </a:lnSpc>
              <a:defRPr/>
            </a:lvl1pPr>
          </a:lstStyle>
          <a:p>
            <a:r>
              <a:rPr lang="en-US" smtClean="0"/>
              <a:t>Click to edit Master title style</a:t>
            </a:r>
            <a:endParaRPr lang="en-US" dirty="0"/>
          </a:p>
        </p:txBody>
      </p:sp>
      <p:sp>
        <p:nvSpPr>
          <p:cNvPr id="9" name="Text Placeholder 5"/>
          <p:cNvSpPr>
            <a:spLocks noGrp="1"/>
          </p:cNvSpPr>
          <p:nvPr>
            <p:ph type="body" sz="quarter" idx="10"/>
          </p:nvPr>
        </p:nvSpPr>
        <p:spPr>
          <a:xfrm>
            <a:off x="521208" y="896112"/>
            <a:ext cx="8165592" cy="502920"/>
          </a:xfrm>
          <a:prstGeom prst="rect">
            <a:avLst/>
          </a:prstGeom>
        </p:spPr>
        <p:txBody>
          <a:bodyPr>
            <a:noAutofit/>
          </a:bodyPr>
          <a:lstStyle>
            <a:lvl1pPr>
              <a:buFontTx/>
              <a:buNone/>
              <a:defRPr sz="1500">
                <a:solidFill>
                  <a:schemeClr val="accent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8"/>
          </p:nvPr>
        </p:nvSpPr>
        <p:spPr>
          <a:xfrm>
            <a:off x="521208" y="4736397"/>
            <a:ext cx="1377475" cy="1490472"/>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11" name="Content Placeholder 9"/>
          <p:cNvSpPr>
            <a:spLocks noGrp="1"/>
          </p:cNvSpPr>
          <p:nvPr>
            <p:ph sz="quarter" idx="19"/>
          </p:nvPr>
        </p:nvSpPr>
        <p:spPr>
          <a:xfrm>
            <a:off x="521208" y="1499616"/>
            <a:ext cx="1377475" cy="1490472"/>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15" name="Content Placeholder 9"/>
          <p:cNvSpPr>
            <a:spLocks noGrp="1"/>
          </p:cNvSpPr>
          <p:nvPr>
            <p:ph sz="quarter" idx="20"/>
          </p:nvPr>
        </p:nvSpPr>
        <p:spPr>
          <a:xfrm>
            <a:off x="521208" y="3118006"/>
            <a:ext cx="1377475" cy="1490472"/>
          </a:xfrm>
          <a:prstGeom prst="rect">
            <a:avLst/>
          </a:prstGeom>
          <a:noFill/>
        </p:spPr>
        <p:txBody>
          <a:bodyPr lIns="16843" tIns="45720" rIns="16843"/>
          <a:lstStyle>
            <a:lvl1pPr marL="0" indent="0" algn="l" defTabSz="914164" rtl="0" eaLnBrk="1" latinLnBrk="0" hangingPunct="1">
              <a:spcBef>
                <a:spcPts val="1200"/>
              </a:spcBef>
              <a:buClr>
                <a:schemeClr val="accent1"/>
              </a:buClr>
              <a:buFontTx/>
              <a:buNone/>
              <a:defRPr b="1">
                <a:solidFill>
                  <a:schemeClr val="accent2"/>
                </a:solidFill>
              </a:defRPr>
            </a:lvl1pPr>
          </a:lstStyle>
          <a:p>
            <a:pPr lvl="0"/>
            <a:r>
              <a:rPr lang="en-US" dirty="0" smtClean="0"/>
              <a:t>Click to edit Master text styles</a:t>
            </a:r>
          </a:p>
        </p:txBody>
      </p:sp>
      <p:sp>
        <p:nvSpPr>
          <p:cNvPr id="12" name="Slide Number Placeholder 2"/>
          <p:cNvSpPr>
            <a:spLocks noGrp="1"/>
          </p:cNvSpPr>
          <p:nvPr>
            <p:ph type="sldNum" sz="quarter" idx="21"/>
          </p:nvPr>
        </p:nvSpPr>
        <p:spPr/>
        <p:txBody>
          <a:bodyPr/>
          <a:lstStyle>
            <a:lvl1pPr>
              <a:defRPr/>
            </a:lvl1pPr>
          </a:lstStyle>
          <a:p>
            <a:pPr>
              <a:defRPr/>
            </a:pPr>
            <a:fld id="{D17CFED7-959A-403D-94FF-78326C9D2EC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Delete slide masters after this">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anchor="ctr"/>
          <a:lstStyle/>
          <a:p>
            <a:pPr algn="ctr" defTabSz="914164" fontAlgn="auto">
              <a:spcBef>
                <a:spcPts val="0"/>
              </a:spcBef>
              <a:spcAft>
                <a:spcPts val="0"/>
              </a:spcAft>
              <a:defRPr/>
            </a:pPr>
            <a:r>
              <a:rPr lang="en-US" sz="6100" dirty="0"/>
              <a:t>Slide masters after this slide should be deleted</a:t>
            </a:r>
            <a:endParaRPr lang="en-US" sz="610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150806"/>
            <a:ext cx="8686800" cy="368312"/>
          </a:xfrm>
        </p:spPr>
        <p:txBody>
          <a:bodyPr/>
          <a:lstStyle>
            <a:lvl1pPr>
              <a:defRPr sz="1800"/>
            </a:lvl1pPr>
          </a:lstStyle>
          <a:p>
            <a:r>
              <a:rPr lang="en-US" smtClean="0"/>
              <a:t>Click to edit Master title style</a:t>
            </a:r>
            <a:endParaRPr lang="en-US"/>
          </a:p>
        </p:txBody>
      </p:sp>
      <p:sp>
        <p:nvSpPr>
          <p:cNvPr id="4" name="Content Placeholder 2"/>
          <p:cNvSpPr>
            <a:spLocks noGrp="1"/>
          </p:cNvSpPr>
          <p:nvPr>
            <p:ph idx="1"/>
          </p:nvPr>
        </p:nvSpPr>
        <p:spPr>
          <a:xfrm>
            <a:off x="228600" y="685800"/>
            <a:ext cx="8686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145708A8-8D17-4854-9C47-6C188B2621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_WB 2011 Primary Cover Deal Team">
    <p:spTree>
      <p:nvGrpSpPr>
        <p:cNvPr id="1" name=""/>
        <p:cNvGrpSpPr/>
        <p:nvPr/>
      </p:nvGrpSpPr>
      <p:grpSpPr>
        <a:xfrm>
          <a:off x="0" y="0"/>
          <a:ext cx="0" cy="0"/>
          <a:chOff x="0" y="0"/>
          <a:chExt cx="0" cy="0"/>
        </a:xfrm>
      </p:grpSpPr>
      <p:cxnSp>
        <p:nvCxnSpPr>
          <p:cNvPr id="11" name="Straight Connector 11"/>
          <p:cNvCxnSpPr/>
          <p:nvPr userDrawn="1"/>
        </p:nvCxnSpPr>
        <p:spPr>
          <a:xfrm rot="5400000">
            <a:off x="5352257" y="4002881"/>
            <a:ext cx="3429000" cy="1587"/>
          </a:xfrm>
          <a:prstGeom prst="line">
            <a:avLst/>
          </a:prstGeom>
          <a:ln w="12700" cap="flat" cmpd="sng" algn="ctr">
            <a:solidFill>
              <a:srgbClr val="00416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8"/>
          <p:cNvCxnSpPr/>
          <p:nvPr userDrawn="1"/>
        </p:nvCxnSpPr>
        <p:spPr>
          <a:xfrm rot="5400000">
            <a:off x="6425406" y="642144"/>
            <a:ext cx="1285875" cy="1588"/>
          </a:xfrm>
          <a:prstGeom prst="line">
            <a:avLst/>
          </a:prstGeom>
          <a:ln w="12700" cap="flat" cmpd="sng" algn="ctr">
            <a:solidFill>
              <a:srgbClr val="00416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4"/>
          <p:cNvCxnSpPr/>
          <p:nvPr userDrawn="1"/>
        </p:nvCxnSpPr>
        <p:spPr>
          <a:xfrm rot="5400000">
            <a:off x="-771525" y="4373563"/>
            <a:ext cx="2676525" cy="0"/>
          </a:xfrm>
          <a:prstGeom prst="line">
            <a:avLst/>
          </a:prstGeom>
          <a:ln w="254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25"/>
          <p:cNvCxnSpPr/>
          <p:nvPr userDrawn="1"/>
        </p:nvCxnSpPr>
        <p:spPr>
          <a:xfrm>
            <a:off x="4338638" y="2701925"/>
            <a:ext cx="0" cy="3006725"/>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2" descr="http://sites.nustats.com/travelsurvey/images/MassDOT_Logo.jpg?1296244300"/>
          <p:cNvPicPr>
            <a:picLocks noChangeAspect="1" noChangeArrowheads="1"/>
          </p:cNvPicPr>
          <p:nvPr userDrawn="1"/>
        </p:nvPicPr>
        <p:blipFill>
          <a:blip r:embed="rId2"/>
          <a:srcRect/>
          <a:stretch>
            <a:fillRect/>
          </a:stretch>
        </p:blipFill>
        <p:spPr bwMode="auto">
          <a:xfrm>
            <a:off x="479425" y="6061075"/>
            <a:ext cx="1958975" cy="398463"/>
          </a:xfrm>
          <a:prstGeom prst="rect">
            <a:avLst/>
          </a:prstGeom>
          <a:noFill/>
          <a:ln w="9525">
            <a:noFill/>
            <a:miter lim="800000"/>
            <a:headEnd/>
            <a:tailEnd/>
          </a:ln>
        </p:spPr>
      </p:pic>
      <p:sp>
        <p:nvSpPr>
          <p:cNvPr id="10" name="Text Placeholder 14"/>
          <p:cNvSpPr>
            <a:spLocks noGrp="1"/>
          </p:cNvSpPr>
          <p:nvPr>
            <p:ph type="body" sz="quarter" idx="10"/>
          </p:nvPr>
        </p:nvSpPr>
        <p:spPr>
          <a:xfrm>
            <a:off x="7065824" y="2275525"/>
            <a:ext cx="1744207" cy="617536"/>
          </a:xfrm>
          <a:prstGeom prst="rect">
            <a:avLst/>
          </a:prstGeom>
        </p:spPr>
        <p:txBody>
          <a:bodyPr lIns="91418" bIns="0"/>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12"/>
          </p:nvPr>
        </p:nvSpPr>
        <p:spPr>
          <a:xfrm>
            <a:off x="7075688" y="699894"/>
            <a:ext cx="1176338" cy="617536"/>
          </a:xfrm>
          <a:prstGeom prst="rect">
            <a:avLst/>
          </a:prstGeom>
        </p:spPr>
        <p:txBody>
          <a:bodyPr lIns="91418" bIns="0" anchor="b"/>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p:txBody>
      </p:sp>
      <p:sp>
        <p:nvSpPr>
          <p:cNvPr id="20" name="Text Placeholder 14"/>
          <p:cNvSpPr>
            <a:spLocks noGrp="1"/>
          </p:cNvSpPr>
          <p:nvPr>
            <p:ph type="body" sz="quarter" idx="13"/>
          </p:nvPr>
        </p:nvSpPr>
        <p:spPr>
          <a:xfrm>
            <a:off x="7065824" y="2898002"/>
            <a:ext cx="1744207" cy="617536"/>
          </a:xfrm>
          <a:prstGeom prst="rect">
            <a:avLst/>
          </a:prstGeom>
        </p:spPr>
        <p:txBody>
          <a:bodyPr lIns="91418" bIns="0"/>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Text Placeholder 14"/>
          <p:cNvSpPr>
            <a:spLocks noGrp="1"/>
          </p:cNvSpPr>
          <p:nvPr>
            <p:ph type="body" sz="quarter" idx="14"/>
          </p:nvPr>
        </p:nvSpPr>
        <p:spPr>
          <a:xfrm>
            <a:off x="7065824" y="3520479"/>
            <a:ext cx="1744207" cy="617536"/>
          </a:xfrm>
          <a:prstGeom prst="rect">
            <a:avLst/>
          </a:prstGeom>
        </p:spPr>
        <p:txBody>
          <a:bodyPr lIns="91418" bIns="0"/>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15"/>
          </p:nvPr>
        </p:nvSpPr>
        <p:spPr>
          <a:xfrm>
            <a:off x="7065824" y="4142956"/>
            <a:ext cx="1744207" cy="617536"/>
          </a:xfrm>
          <a:prstGeom prst="rect">
            <a:avLst/>
          </a:prstGeom>
        </p:spPr>
        <p:txBody>
          <a:bodyPr lIns="91418" bIns="0"/>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ext Placeholder 14"/>
          <p:cNvSpPr>
            <a:spLocks noGrp="1"/>
          </p:cNvSpPr>
          <p:nvPr>
            <p:ph type="body" sz="quarter" idx="16"/>
          </p:nvPr>
        </p:nvSpPr>
        <p:spPr>
          <a:xfrm>
            <a:off x="7065824" y="4765434"/>
            <a:ext cx="1744207" cy="617536"/>
          </a:xfrm>
          <a:prstGeom prst="rect">
            <a:avLst/>
          </a:prstGeom>
        </p:spPr>
        <p:txBody>
          <a:bodyPr lIns="91418" bIns="0"/>
          <a:lstStyle>
            <a:lvl1pPr marL="0" indent="0">
              <a:spcBef>
                <a:spcPts val="0"/>
              </a:spcBef>
              <a:spcAft>
                <a:spcPts val="0"/>
              </a:spcAft>
              <a:buFontTx/>
              <a:buNone/>
              <a:defRPr sz="1000" baseline="0">
                <a:solidFill>
                  <a:srgbClr val="004165"/>
                </a:solidFill>
                <a:latin typeface="+mj-lt"/>
              </a:defRPr>
            </a:lvl1pPr>
            <a:lvl2pPr marL="0">
              <a:spcBef>
                <a:spcPts val="0"/>
              </a:spcBef>
              <a:spcAft>
                <a:spcPts val="0"/>
              </a:spcAft>
              <a:buFontTx/>
              <a:buNone/>
              <a:defRPr sz="1000">
                <a:solidFill>
                  <a:schemeClr val="accent3"/>
                </a:solidFill>
              </a:defRPr>
            </a:lvl2pPr>
            <a:lvl3pPr marL="0">
              <a:spcBef>
                <a:spcPts val="0"/>
              </a:spcBef>
              <a:spcAft>
                <a:spcPts val="0"/>
              </a:spcAft>
              <a:defRPr sz="1000">
                <a:solidFill>
                  <a:schemeClr val="accent3"/>
                </a:solidFill>
              </a:defRPr>
            </a:lvl3pPr>
            <a:lvl4pPr marL="0">
              <a:spcBef>
                <a:spcPts val="0"/>
              </a:spcBef>
              <a:spcAft>
                <a:spcPts val="0"/>
              </a:spcAft>
              <a:defRPr sz="1000">
                <a:solidFill>
                  <a:schemeClr val="accent3"/>
                </a:solidFill>
              </a:defRPr>
            </a:lvl4pPr>
            <a:lvl5pPr marL="0">
              <a:spcBef>
                <a:spcPts val="0"/>
              </a:spcBef>
              <a:spcAft>
                <a:spcPts val="0"/>
              </a:spcAft>
              <a:defRPr sz="1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itle 1"/>
          <p:cNvSpPr>
            <a:spLocks noGrp="1"/>
          </p:cNvSpPr>
          <p:nvPr>
            <p:ph type="ctrTitle"/>
          </p:nvPr>
        </p:nvSpPr>
        <p:spPr>
          <a:xfrm>
            <a:off x="552893" y="2909454"/>
            <a:ext cx="3700130" cy="2468564"/>
          </a:xfrm>
          <a:prstGeom prst="rect">
            <a:avLst/>
          </a:prstGeom>
        </p:spPr>
        <p:txBody>
          <a:bodyPr lIns="84216" anchor="t">
            <a:noAutofit/>
          </a:bodyPr>
          <a:lstStyle>
            <a:lvl1pPr>
              <a:defRPr sz="3600" baseline="0">
                <a:solidFill>
                  <a:schemeClr val="accent2"/>
                </a:solidFill>
              </a:defRPr>
            </a:lvl1pPr>
          </a:lstStyle>
          <a:p>
            <a:r>
              <a:rPr lang="en-US" dirty="0" smtClean="0"/>
              <a:t>Click to edit Master title style</a:t>
            </a:r>
          </a:p>
        </p:txBody>
      </p:sp>
      <p:sp>
        <p:nvSpPr>
          <p:cNvPr id="25" name="Text Placeholder 10"/>
          <p:cNvSpPr>
            <a:spLocks noGrp="1"/>
          </p:cNvSpPr>
          <p:nvPr>
            <p:ph type="body" sz="quarter" idx="11"/>
          </p:nvPr>
        </p:nvSpPr>
        <p:spPr>
          <a:xfrm>
            <a:off x="4370456" y="2668588"/>
            <a:ext cx="2276389" cy="2555425"/>
          </a:xfrm>
          <a:prstGeom prst="rect">
            <a:avLst/>
          </a:prstGeom>
        </p:spPr>
        <p:txBody>
          <a:bodyPr lIns="82296" bIns="0"/>
          <a:lstStyle>
            <a:lvl1pPr marL="0" indent="0">
              <a:lnSpc>
                <a:spcPct val="100000"/>
              </a:lnSpc>
              <a:spcBef>
                <a:spcPts val="0"/>
              </a:spcBef>
              <a:buNone/>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_WB 2011 Secondary Cover Subtitle">
    <p:spTree>
      <p:nvGrpSpPr>
        <p:cNvPr id="1" name=""/>
        <p:cNvGrpSpPr/>
        <p:nvPr/>
      </p:nvGrpSpPr>
      <p:grpSpPr>
        <a:xfrm>
          <a:off x="0" y="0"/>
          <a:ext cx="0" cy="0"/>
          <a:chOff x="0" y="0"/>
          <a:chExt cx="0" cy="0"/>
        </a:xfrm>
      </p:grpSpPr>
      <p:sp>
        <p:nvSpPr>
          <p:cNvPr id="5" name="Rectangle 8"/>
          <p:cNvSpPr/>
          <p:nvPr userDrawn="1"/>
        </p:nvSpPr>
        <p:spPr>
          <a:xfrm>
            <a:off x="457200" y="0"/>
            <a:ext cx="8229600" cy="571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16" tIns="45707" rIns="91416" bIns="45707" anchor="ctr"/>
          <a:lstStyle/>
          <a:p>
            <a:pPr algn="ctr" defTabSz="914164" fontAlgn="auto">
              <a:spcBef>
                <a:spcPts val="0"/>
              </a:spcBef>
              <a:spcAft>
                <a:spcPts val="0"/>
              </a:spcAft>
              <a:defRPr/>
            </a:pPr>
            <a:endParaRPr lang="en-US" dirty="0">
              <a:solidFill>
                <a:schemeClr val="accent3"/>
              </a:solidFill>
            </a:endParaRPr>
          </a:p>
        </p:txBody>
      </p:sp>
      <p:cxnSp>
        <p:nvCxnSpPr>
          <p:cNvPr id="6" name="Straight Connector 30"/>
          <p:cNvCxnSpPr/>
          <p:nvPr userDrawn="1"/>
        </p:nvCxnSpPr>
        <p:spPr>
          <a:xfrm rot="5400000">
            <a:off x="-771525" y="4373563"/>
            <a:ext cx="2676525" cy="0"/>
          </a:xfrm>
          <a:prstGeom prst="line">
            <a:avLst/>
          </a:prstGeom>
          <a:ln w="254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31"/>
          <p:cNvCxnSpPr/>
          <p:nvPr userDrawn="1"/>
        </p:nvCxnSpPr>
        <p:spPr>
          <a:xfrm rot="5400000">
            <a:off x="5597525" y="4078288"/>
            <a:ext cx="3273425" cy="0"/>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9"/>
          <p:cNvCxnSpPr/>
          <p:nvPr userDrawn="1"/>
        </p:nvCxnSpPr>
        <p:spPr>
          <a:xfrm rot="5400000">
            <a:off x="3163887" y="4189413"/>
            <a:ext cx="3021013" cy="142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2" descr="http://sites.nustats.com/travelsurvey/images/MassDOT_Logo.jpg?1296244300"/>
          <p:cNvPicPr>
            <a:picLocks noChangeAspect="1" noChangeArrowheads="1"/>
          </p:cNvPicPr>
          <p:nvPr userDrawn="1"/>
        </p:nvPicPr>
        <p:blipFill>
          <a:blip r:embed="rId2"/>
          <a:srcRect/>
          <a:stretch>
            <a:fillRect/>
          </a:stretch>
        </p:blipFill>
        <p:spPr bwMode="auto">
          <a:xfrm>
            <a:off x="479425" y="6061075"/>
            <a:ext cx="1958975" cy="398463"/>
          </a:xfrm>
          <a:prstGeom prst="rect">
            <a:avLst/>
          </a:prstGeom>
          <a:noFill/>
          <a:ln w="9525">
            <a:noFill/>
            <a:miter lim="800000"/>
            <a:headEnd/>
            <a:tailEnd/>
          </a:ln>
        </p:spPr>
      </p:pic>
      <p:sp>
        <p:nvSpPr>
          <p:cNvPr id="2" name="Title 1"/>
          <p:cNvSpPr>
            <a:spLocks noGrp="1"/>
          </p:cNvSpPr>
          <p:nvPr>
            <p:ph type="ctrTitle"/>
          </p:nvPr>
        </p:nvSpPr>
        <p:spPr>
          <a:xfrm>
            <a:off x="552894" y="2909454"/>
            <a:ext cx="3833037" cy="2468564"/>
          </a:xfrm>
          <a:prstGeom prst="rect">
            <a:avLst/>
          </a:prstGeom>
        </p:spPr>
        <p:txBody>
          <a:bodyPr lIns="84216" anchor="t">
            <a:noAutofit/>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32929" y="2413000"/>
            <a:ext cx="1377980" cy="617534"/>
          </a:xfrm>
          <a:prstGeom prst="rect">
            <a:avLst/>
          </a:prstGeom>
        </p:spPr>
        <p:txBody>
          <a:bodyPr lIns="91416" bIns="0">
            <a:noAutofit/>
          </a:bodyPr>
          <a:lstStyle>
            <a:lvl1pPr marL="0" indent="0" algn="l">
              <a:buNone/>
              <a:defRPr sz="1200" i="0" baseline="0">
                <a:solidFill>
                  <a:schemeClr val="bg1"/>
                </a:solidFill>
                <a:latin typeface="+mj-lt"/>
              </a:defRPr>
            </a:lvl1pPr>
            <a:lvl2pPr marL="457081" indent="0" algn="ctr">
              <a:buNone/>
              <a:defRPr>
                <a:solidFill>
                  <a:schemeClr val="tx1">
                    <a:tint val="75000"/>
                  </a:schemeClr>
                </a:solidFill>
              </a:defRPr>
            </a:lvl2pPr>
            <a:lvl3pPr marL="914164" indent="0" algn="ctr">
              <a:buNone/>
              <a:defRPr>
                <a:solidFill>
                  <a:schemeClr val="tx1">
                    <a:tint val="75000"/>
                  </a:schemeClr>
                </a:solidFill>
              </a:defRPr>
            </a:lvl3pPr>
            <a:lvl4pPr marL="1371247" indent="0" algn="ctr">
              <a:buNone/>
              <a:defRPr>
                <a:solidFill>
                  <a:schemeClr val="tx1">
                    <a:tint val="75000"/>
                  </a:schemeClr>
                </a:solidFill>
              </a:defRPr>
            </a:lvl4pPr>
            <a:lvl5pPr marL="1828330" indent="0" algn="ctr">
              <a:buNone/>
              <a:defRPr>
                <a:solidFill>
                  <a:schemeClr val="tx1">
                    <a:tint val="75000"/>
                  </a:schemeClr>
                </a:solidFill>
              </a:defRPr>
            </a:lvl5pPr>
            <a:lvl6pPr marL="2285412" indent="0" algn="ctr">
              <a:buNone/>
              <a:defRPr>
                <a:solidFill>
                  <a:schemeClr val="tx1">
                    <a:tint val="75000"/>
                  </a:schemeClr>
                </a:solidFill>
              </a:defRPr>
            </a:lvl6pPr>
            <a:lvl7pPr marL="2742493" indent="0" algn="ctr">
              <a:buNone/>
              <a:defRPr>
                <a:solidFill>
                  <a:schemeClr val="tx1">
                    <a:tint val="75000"/>
                  </a:schemeClr>
                </a:solidFill>
              </a:defRPr>
            </a:lvl7pPr>
            <a:lvl8pPr marL="3199576" indent="0" algn="ctr">
              <a:buNone/>
              <a:defRPr>
                <a:solidFill>
                  <a:schemeClr val="tx1">
                    <a:tint val="75000"/>
                  </a:schemeClr>
                </a:solidFill>
              </a:defRPr>
            </a:lvl8pPr>
            <a:lvl9pPr marL="3656658" indent="0" algn="ctr">
              <a:buNone/>
              <a:defRPr>
                <a:solidFill>
                  <a:schemeClr val="tx1">
                    <a:tint val="75000"/>
                  </a:schemeClr>
                </a:solidFill>
              </a:defRPr>
            </a:lvl9pPr>
          </a:lstStyle>
          <a:p>
            <a:r>
              <a:rPr lang="en-US" dirty="0" smtClean="0"/>
              <a:t>Click to edit Master subtitle style</a:t>
            </a:r>
          </a:p>
        </p:txBody>
      </p:sp>
      <p:sp>
        <p:nvSpPr>
          <p:cNvPr id="12" name="Text Placeholder 10"/>
          <p:cNvSpPr>
            <a:spLocks noGrp="1"/>
          </p:cNvSpPr>
          <p:nvPr>
            <p:ph type="body" sz="quarter" idx="11"/>
          </p:nvPr>
        </p:nvSpPr>
        <p:spPr>
          <a:xfrm>
            <a:off x="4681606" y="2668588"/>
            <a:ext cx="2276389" cy="2555425"/>
          </a:xfrm>
          <a:prstGeom prst="rect">
            <a:avLst/>
          </a:prstGeom>
        </p:spPr>
        <p:txBody>
          <a:bodyPr lIns="82296" bIns="0"/>
          <a:lstStyle>
            <a:lvl1pPr marL="0" indent="0">
              <a:lnSpc>
                <a:spcPct val="100000"/>
              </a:lnSpc>
              <a:spcBef>
                <a:spcPts val="0"/>
              </a:spcBef>
              <a:buNone/>
              <a:defRPr sz="2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WB 2011 TO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1208" y="896112"/>
            <a:ext cx="8165592" cy="5330952"/>
          </a:xfrm>
          <a:prstGeom prst="rect">
            <a:avLst/>
          </a:prstGeom>
        </p:spPr>
        <p:txBody>
          <a:bodyPr bIns="0"/>
          <a:lstStyle>
            <a:lvl1pPr marL="342851" marR="0" indent="-342851" algn="l" defTabSz="914164" rtl="0" eaLnBrk="1" fontAlgn="auto" latinLnBrk="0" hangingPunct="1">
              <a:lnSpc>
                <a:spcPts val="2200"/>
              </a:lnSpc>
              <a:spcBef>
                <a:spcPts val="600"/>
              </a:spcBef>
              <a:spcAft>
                <a:spcPts val="0"/>
              </a:spcAft>
              <a:buClr>
                <a:schemeClr val="accent1"/>
              </a:buClr>
              <a:buSzTx/>
              <a:buFont typeface="+mj-lt"/>
              <a:buNone/>
              <a:tabLst/>
              <a:defRPr sz="1400">
                <a:solidFill>
                  <a:srgbClr val="000000"/>
                </a:solidFill>
                <a:latin typeface="+mj-lt"/>
              </a:defRPr>
            </a:lvl1pPr>
            <a:lvl2pPr marL="6348" indent="0">
              <a:lnSpc>
                <a:spcPts val="2200"/>
              </a:lnSpc>
              <a:spcBef>
                <a:spcPts val="0"/>
              </a:spcBef>
              <a:buNone/>
              <a:defRPr sz="2400">
                <a:solidFill>
                  <a:srgbClr val="000000"/>
                </a:solidFill>
                <a:latin typeface="+mj-lt"/>
              </a:defRPr>
            </a:lvl2pPr>
            <a:lvl3pPr marL="914272" indent="0">
              <a:buNone/>
              <a:defRPr sz="1600">
                <a:solidFill>
                  <a:schemeClr val="tx1">
                    <a:tint val="75000"/>
                  </a:schemeClr>
                </a:solidFill>
              </a:defRPr>
            </a:lvl3pPr>
            <a:lvl4pPr marL="1371407" indent="0">
              <a:buNone/>
              <a:defRPr sz="1400">
                <a:solidFill>
                  <a:schemeClr val="tx1">
                    <a:tint val="75000"/>
                  </a:schemeClr>
                </a:solidFill>
              </a:defRPr>
            </a:lvl4pPr>
            <a:lvl5pPr marL="1828542" indent="0">
              <a:buNone/>
              <a:defRPr sz="1400">
                <a:solidFill>
                  <a:schemeClr val="tx1">
                    <a:tint val="75000"/>
                  </a:schemeClr>
                </a:solidFill>
              </a:defRPr>
            </a:lvl5pPr>
            <a:lvl6pPr marL="2285678" indent="0">
              <a:buNone/>
              <a:defRPr sz="1400">
                <a:solidFill>
                  <a:schemeClr val="tx1">
                    <a:tint val="75000"/>
                  </a:schemeClr>
                </a:solidFill>
              </a:defRPr>
            </a:lvl6pPr>
            <a:lvl7pPr marL="2742814" indent="0">
              <a:buNone/>
              <a:defRPr sz="1400">
                <a:solidFill>
                  <a:schemeClr val="tx1">
                    <a:tint val="75000"/>
                  </a:schemeClr>
                </a:solidFill>
              </a:defRPr>
            </a:lvl7pPr>
            <a:lvl8pPr marL="3199950" indent="0">
              <a:buNone/>
              <a:defRPr sz="1400">
                <a:solidFill>
                  <a:schemeClr val="tx1">
                    <a:tint val="75000"/>
                  </a:schemeClr>
                </a:solidFill>
              </a:defRPr>
            </a:lvl8pPr>
            <a:lvl9pPr marL="3657086"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Placeholder 1"/>
          <p:cNvSpPr>
            <a:spLocks noGrp="1"/>
          </p:cNvSpPr>
          <p:nvPr>
            <p:ph type="title"/>
          </p:nvPr>
        </p:nvSpPr>
        <p:spPr>
          <a:xfrm>
            <a:off x="521208" y="100584"/>
            <a:ext cx="8165592" cy="630237"/>
          </a:xfrm>
          <a:prstGeom prst="rect">
            <a:avLst/>
          </a:prstGeom>
        </p:spPr>
        <p:txBody>
          <a:bodyPr rtlCol="0">
            <a:noAutofit/>
          </a:bodyPr>
          <a:lstStyle>
            <a:lvl1pPr>
              <a:defRPr baseline="0"/>
            </a:lvl1p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C8CD18C1-7502-427F-9053-0B42C6661E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_WB 2011 Divider">
    <p:spTree>
      <p:nvGrpSpPr>
        <p:cNvPr id="1" name=""/>
        <p:cNvGrpSpPr/>
        <p:nvPr/>
      </p:nvGrpSpPr>
      <p:grpSpPr>
        <a:xfrm>
          <a:off x="0" y="0"/>
          <a:ext cx="0" cy="0"/>
          <a:chOff x="0" y="0"/>
          <a:chExt cx="0" cy="0"/>
        </a:xfrm>
      </p:grpSpPr>
      <p:sp>
        <p:nvSpPr>
          <p:cNvPr id="4" name="Rectangle 9"/>
          <p:cNvSpPr/>
          <p:nvPr userDrawn="1"/>
        </p:nvSpPr>
        <p:spPr>
          <a:xfrm>
            <a:off x="457200" y="0"/>
            <a:ext cx="8229600" cy="5715000"/>
          </a:xfrm>
          <a:prstGeom prst="rect">
            <a:avLst/>
          </a:prstGeom>
          <a:solidFill>
            <a:schemeClr val="accent3"/>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16" tIns="45707" rIns="91416" bIns="45707" anchor="ctr"/>
          <a:lstStyle/>
          <a:p>
            <a:pPr algn="ctr" defTabSz="914164" fontAlgn="auto">
              <a:spcBef>
                <a:spcPts val="0"/>
              </a:spcBef>
              <a:spcAft>
                <a:spcPts val="0"/>
              </a:spcAft>
              <a:defRPr/>
            </a:pPr>
            <a:endParaRPr lang="en-US" dirty="0">
              <a:solidFill>
                <a:schemeClr val="bg1"/>
              </a:solidFill>
            </a:endParaRPr>
          </a:p>
        </p:txBody>
      </p:sp>
      <p:cxnSp>
        <p:nvCxnSpPr>
          <p:cNvPr id="5" name="Straight Connector 10"/>
          <p:cNvCxnSpPr/>
          <p:nvPr userDrawn="1"/>
        </p:nvCxnSpPr>
        <p:spPr>
          <a:xfrm rot="5400000">
            <a:off x="-1489868" y="3648869"/>
            <a:ext cx="4133850" cy="1587"/>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6"/>
          <p:cNvCxnSpPr/>
          <p:nvPr userDrawn="1"/>
        </p:nvCxnSpPr>
        <p:spPr>
          <a:xfrm rot="5400000">
            <a:off x="316707" y="6703219"/>
            <a:ext cx="309562" cy="0"/>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2" descr="http://sites.nustats.com/travelsurvey/images/MassDOT_Logo.jpg?1296244300"/>
          <p:cNvPicPr>
            <a:picLocks noChangeAspect="1" noChangeArrowheads="1"/>
          </p:cNvPicPr>
          <p:nvPr userDrawn="1"/>
        </p:nvPicPr>
        <p:blipFill>
          <a:blip r:embed="rId2"/>
          <a:srcRect/>
          <a:stretch>
            <a:fillRect/>
          </a:stretch>
        </p:blipFill>
        <p:spPr bwMode="auto">
          <a:xfrm>
            <a:off x="581025" y="6532563"/>
            <a:ext cx="1368425" cy="279400"/>
          </a:xfrm>
          <a:prstGeom prst="rect">
            <a:avLst/>
          </a:prstGeom>
          <a:noFill/>
          <a:ln w="9525">
            <a:noFill/>
            <a:miter lim="800000"/>
            <a:headEnd/>
            <a:tailEnd/>
          </a:ln>
        </p:spPr>
      </p:pic>
      <p:sp>
        <p:nvSpPr>
          <p:cNvPr id="3" name="Subtitle 2"/>
          <p:cNvSpPr>
            <a:spLocks noGrp="1"/>
          </p:cNvSpPr>
          <p:nvPr>
            <p:ph type="subTitle" idx="1"/>
          </p:nvPr>
        </p:nvSpPr>
        <p:spPr>
          <a:xfrm>
            <a:off x="685801" y="1467713"/>
            <a:ext cx="0" cy="0"/>
          </a:xfrm>
          <a:prstGeom prst="rect">
            <a:avLst/>
          </a:prstGeom>
        </p:spPr>
        <p:txBody>
          <a:bodyPr lIns="91416" bIns="0">
            <a:noAutofit/>
          </a:bodyPr>
          <a:lstStyle>
            <a:lvl1pPr marL="0" indent="0" algn="l">
              <a:buNone/>
              <a:defRPr sz="1000" i="0" baseline="0">
                <a:solidFill>
                  <a:schemeClr val="accent2"/>
                </a:solidFill>
                <a:latin typeface="+mj-lt"/>
              </a:defRPr>
            </a:lvl1pPr>
            <a:lvl2pPr marL="457081" indent="0" algn="ctr">
              <a:buNone/>
              <a:defRPr>
                <a:solidFill>
                  <a:schemeClr val="tx1">
                    <a:tint val="75000"/>
                  </a:schemeClr>
                </a:solidFill>
              </a:defRPr>
            </a:lvl2pPr>
            <a:lvl3pPr marL="914164" indent="0" algn="ctr">
              <a:buNone/>
              <a:defRPr>
                <a:solidFill>
                  <a:schemeClr val="tx1">
                    <a:tint val="75000"/>
                  </a:schemeClr>
                </a:solidFill>
              </a:defRPr>
            </a:lvl3pPr>
            <a:lvl4pPr marL="1371247" indent="0" algn="ctr">
              <a:buNone/>
              <a:defRPr>
                <a:solidFill>
                  <a:schemeClr val="tx1">
                    <a:tint val="75000"/>
                  </a:schemeClr>
                </a:solidFill>
              </a:defRPr>
            </a:lvl4pPr>
            <a:lvl5pPr marL="1828330" indent="0" algn="ctr">
              <a:buNone/>
              <a:defRPr>
                <a:solidFill>
                  <a:schemeClr val="tx1">
                    <a:tint val="75000"/>
                  </a:schemeClr>
                </a:solidFill>
              </a:defRPr>
            </a:lvl5pPr>
            <a:lvl6pPr marL="2285412" indent="0" algn="ctr">
              <a:buNone/>
              <a:defRPr>
                <a:solidFill>
                  <a:schemeClr val="tx1">
                    <a:tint val="75000"/>
                  </a:schemeClr>
                </a:solidFill>
              </a:defRPr>
            </a:lvl6pPr>
            <a:lvl7pPr marL="2742493" indent="0" algn="ctr">
              <a:buNone/>
              <a:defRPr>
                <a:solidFill>
                  <a:schemeClr val="tx1">
                    <a:tint val="75000"/>
                  </a:schemeClr>
                </a:solidFill>
              </a:defRPr>
            </a:lvl7pPr>
            <a:lvl8pPr marL="3199576" indent="0" algn="ctr">
              <a:buNone/>
              <a:defRPr>
                <a:solidFill>
                  <a:schemeClr val="tx1">
                    <a:tint val="75000"/>
                  </a:schemeClr>
                </a:solidFill>
              </a:defRPr>
            </a:lvl8pPr>
            <a:lvl9pPr marL="3656658" indent="0" algn="ctr">
              <a:buNone/>
              <a:defRPr>
                <a:solidFill>
                  <a:schemeClr val="tx1">
                    <a:tint val="75000"/>
                  </a:schemeClr>
                </a:solidFill>
              </a:defRPr>
            </a:lvl9pPr>
          </a:lstStyle>
          <a:p>
            <a:r>
              <a:rPr lang="en-US" dirty="0" smtClean="0"/>
              <a:t>Click to edit Master subtitle style</a:t>
            </a:r>
          </a:p>
        </p:txBody>
      </p:sp>
      <p:sp>
        <p:nvSpPr>
          <p:cNvPr id="2" name="Title 1"/>
          <p:cNvSpPr>
            <a:spLocks noGrp="1"/>
          </p:cNvSpPr>
          <p:nvPr>
            <p:ph type="ctrTitle"/>
          </p:nvPr>
        </p:nvSpPr>
        <p:spPr>
          <a:xfrm>
            <a:off x="685801" y="1467713"/>
            <a:ext cx="7768559" cy="1617662"/>
          </a:xfrm>
          <a:prstGeom prst="rect">
            <a:avLst/>
          </a:prstGeom>
        </p:spPr>
        <p:txBody>
          <a:bodyPr lIns="84216" anchor="t">
            <a:noAutofit/>
          </a:bodyPr>
          <a:lstStyle>
            <a:lvl1pPr>
              <a:defRPr sz="3600">
                <a:solidFill>
                  <a:schemeClr val="bg1"/>
                </a:solidFill>
              </a:defRPr>
            </a:lvl1pPr>
          </a:lstStyle>
          <a:p>
            <a:r>
              <a:rPr lang="en-US" dirty="0" smtClean="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_WB 2011 Divider Picture">
    <p:spTree>
      <p:nvGrpSpPr>
        <p:cNvPr id="1" name=""/>
        <p:cNvGrpSpPr/>
        <p:nvPr/>
      </p:nvGrpSpPr>
      <p:grpSpPr>
        <a:xfrm>
          <a:off x="0" y="0"/>
          <a:ext cx="0" cy="0"/>
          <a:chOff x="0" y="0"/>
          <a:chExt cx="0" cy="0"/>
        </a:xfrm>
      </p:grpSpPr>
      <p:sp>
        <p:nvSpPr>
          <p:cNvPr id="4" name="Rectangle 8"/>
          <p:cNvSpPr/>
          <p:nvPr userDrawn="1"/>
        </p:nvSpPr>
        <p:spPr>
          <a:xfrm>
            <a:off x="457200" y="0"/>
            <a:ext cx="8229600" cy="5715000"/>
          </a:xfrm>
          <a:prstGeom prst="rect">
            <a:avLst/>
          </a:prstGeom>
          <a:solidFill>
            <a:schemeClr val="accent3"/>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16" tIns="45707" rIns="91416" bIns="45707" anchor="ctr"/>
          <a:lstStyle/>
          <a:p>
            <a:pPr algn="ctr" defTabSz="914164" fontAlgn="auto">
              <a:spcBef>
                <a:spcPts val="0"/>
              </a:spcBef>
              <a:spcAft>
                <a:spcPts val="0"/>
              </a:spcAft>
              <a:defRPr/>
            </a:pPr>
            <a:endParaRPr lang="en-US" dirty="0">
              <a:solidFill>
                <a:schemeClr val="bg1"/>
              </a:solidFill>
            </a:endParaRPr>
          </a:p>
        </p:txBody>
      </p:sp>
      <p:cxnSp>
        <p:nvCxnSpPr>
          <p:cNvPr id="5" name="Straight Connector 9"/>
          <p:cNvCxnSpPr/>
          <p:nvPr userDrawn="1"/>
        </p:nvCxnSpPr>
        <p:spPr>
          <a:xfrm rot="5400000">
            <a:off x="-1489868" y="3648869"/>
            <a:ext cx="4133850" cy="1587"/>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7"/>
          <p:cNvCxnSpPr/>
          <p:nvPr userDrawn="1"/>
        </p:nvCxnSpPr>
        <p:spPr>
          <a:xfrm rot="5400000">
            <a:off x="316707" y="6703219"/>
            <a:ext cx="309562" cy="0"/>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rot="5400000">
            <a:off x="-1489868" y="3648869"/>
            <a:ext cx="4133850" cy="1587"/>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2" descr="http://sites.nustats.com/travelsurvey/images/MassDOT_Logo.jpg?1296244300"/>
          <p:cNvPicPr>
            <a:picLocks noChangeAspect="1" noChangeArrowheads="1"/>
          </p:cNvPicPr>
          <p:nvPr userDrawn="1"/>
        </p:nvPicPr>
        <p:blipFill>
          <a:blip r:embed="rId2"/>
          <a:srcRect/>
          <a:stretch>
            <a:fillRect/>
          </a:stretch>
        </p:blipFill>
        <p:spPr bwMode="auto">
          <a:xfrm>
            <a:off x="581025" y="6532563"/>
            <a:ext cx="1368425" cy="279400"/>
          </a:xfrm>
          <a:prstGeom prst="rect">
            <a:avLst/>
          </a:prstGeom>
          <a:noFill/>
          <a:ln w="9525">
            <a:noFill/>
            <a:miter lim="800000"/>
            <a:headEnd/>
            <a:tailEnd/>
          </a:ln>
        </p:spPr>
      </p:pic>
      <p:sp>
        <p:nvSpPr>
          <p:cNvPr id="16" name="Picture Placeholder 15"/>
          <p:cNvSpPr>
            <a:spLocks noGrp="1"/>
          </p:cNvSpPr>
          <p:nvPr>
            <p:ph type="pic" sz="quarter" idx="10"/>
          </p:nvPr>
        </p:nvSpPr>
        <p:spPr>
          <a:xfrm>
            <a:off x="4572000" y="0"/>
            <a:ext cx="4114800" cy="5715000"/>
          </a:xfrm>
          <a:prstGeom prst="rect">
            <a:avLst/>
          </a:prstGeom>
          <a:solidFill>
            <a:schemeClr val="accent6"/>
          </a:solidFill>
        </p:spPr>
        <p:txBody>
          <a:bodyPr rtlCol="0" anchor="ctr" anchorCtr="1">
            <a:noAutofit/>
          </a:bodyPr>
          <a:lstStyle>
            <a:lvl1pPr algn="ctr">
              <a:buNone/>
              <a:defRPr sz="3200">
                <a:solidFill>
                  <a:schemeClr val="bg2"/>
                </a:solidFill>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685800" y="1471353"/>
            <a:ext cx="3787776" cy="3871278"/>
          </a:xfrm>
          <a:prstGeom prst="rect">
            <a:avLst/>
          </a:prstGeom>
        </p:spPr>
        <p:txBody>
          <a:bodyPr anchor="t">
            <a:noAutofit/>
          </a:bodyPr>
          <a:lstStyle>
            <a:lvl1pPr>
              <a:defRPr sz="36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Slides without Taglines after this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anchor="ctr"/>
          <a:lstStyle/>
          <a:p>
            <a:pPr algn="ctr" defTabSz="914164" fontAlgn="auto">
              <a:spcBef>
                <a:spcPts val="0"/>
              </a:spcBef>
              <a:spcAft>
                <a:spcPts val="0"/>
              </a:spcAft>
              <a:defRPr/>
            </a:pPr>
            <a:r>
              <a:rPr lang="en-US" sz="6100" dirty="0"/>
              <a:t>Slide masters without tagline</a:t>
            </a:r>
            <a:endParaRPr lang="en-US" sz="61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9250" y="98425"/>
            <a:ext cx="8185150" cy="358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6"/>
          <p:cNvSpPr>
            <a:spLocks noGrp="1"/>
          </p:cNvSpPr>
          <p:nvPr>
            <p:ph type="body" idx="1"/>
          </p:nvPr>
        </p:nvSpPr>
        <p:spPr bwMode="auto">
          <a:xfrm>
            <a:off x="349250" y="765175"/>
            <a:ext cx="8166100" cy="5330825"/>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descr="http://sites.nustats.com/travelsurvey/images/MassDOT_Logo.jpg?1296244300"/>
          <p:cNvPicPr>
            <a:picLocks noChangeAspect="1" noChangeArrowheads="1"/>
          </p:cNvPicPr>
          <p:nvPr userDrawn="1"/>
        </p:nvPicPr>
        <p:blipFill>
          <a:blip r:embed="rId38"/>
          <a:srcRect/>
          <a:stretch>
            <a:fillRect/>
          </a:stretch>
        </p:blipFill>
        <p:spPr bwMode="auto">
          <a:xfrm>
            <a:off x="381000" y="6477000"/>
            <a:ext cx="1370013" cy="279400"/>
          </a:xfrm>
          <a:prstGeom prst="rect">
            <a:avLst/>
          </a:prstGeom>
          <a:noFill/>
          <a:ln w="9525">
            <a:noFill/>
            <a:miter lim="800000"/>
            <a:headEnd/>
            <a:tailEnd/>
          </a:ln>
        </p:spPr>
      </p:pic>
      <p:sp>
        <p:nvSpPr>
          <p:cNvPr id="5" name="Line 5"/>
          <p:cNvSpPr>
            <a:spLocks noChangeShapeType="1"/>
          </p:cNvSpPr>
          <p:nvPr userDrawn="1"/>
        </p:nvSpPr>
        <p:spPr bwMode="auto">
          <a:xfrm>
            <a:off x="273050" y="533400"/>
            <a:ext cx="8642350" cy="0"/>
          </a:xfrm>
          <a:prstGeom prst="line">
            <a:avLst/>
          </a:prstGeom>
          <a:noFill/>
          <a:ln w="9525">
            <a:solidFill>
              <a:srgbClr val="CECFD0"/>
            </a:solidFill>
            <a:round/>
            <a:headEnd/>
            <a:tailEnd/>
          </a:ln>
          <a:effectLst/>
        </p:spPr>
        <p:txBody>
          <a:bodyPr lIns="91333" tIns="45667" rIns="91333" bIns="45667"/>
          <a:lstStyle/>
          <a:p>
            <a:pPr defTabSz="914164" fontAlgn="auto">
              <a:spcBef>
                <a:spcPct val="35000"/>
              </a:spcBef>
              <a:spcAft>
                <a:spcPts val="0"/>
              </a:spcAft>
              <a:buClr>
                <a:srgbClr val="005D7E"/>
              </a:buClr>
              <a:buFont typeface="Wingdings" pitchFamily="2" charset="2"/>
              <a:buChar char="Ø"/>
              <a:defRPr/>
            </a:pPr>
            <a:endParaRPr lang="en-US" sz="1200" b="1" dirty="0">
              <a:solidFill>
                <a:srgbClr val="000000"/>
              </a:solidFill>
              <a:latin typeface="ScalaSansLF-Bold" pitchFamily="2" charset="0"/>
              <a:cs typeface="+mn-cs"/>
            </a:endParaRPr>
          </a:p>
        </p:txBody>
      </p:sp>
      <p:sp>
        <p:nvSpPr>
          <p:cNvPr id="6" name="Line 10"/>
          <p:cNvSpPr>
            <a:spLocks noChangeShapeType="1"/>
          </p:cNvSpPr>
          <p:nvPr userDrawn="1"/>
        </p:nvSpPr>
        <p:spPr bwMode="auto">
          <a:xfrm>
            <a:off x="255588" y="6400800"/>
            <a:ext cx="8640762" cy="0"/>
          </a:xfrm>
          <a:prstGeom prst="line">
            <a:avLst/>
          </a:prstGeom>
          <a:noFill/>
          <a:ln w="9525">
            <a:solidFill>
              <a:srgbClr val="CECFD0"/>
            </a:solidFill>
            <a:round/>
            <a:headEnd/>
            <a:tailEnd/>
          </a:ln>
          <a:effectLst/>
        </p:spPr>
        <p:txBody>
          <a:bodyPr lIns="96644" tIns="48322" rIns="96644" bIns="48322"/>
          <a:lstStyle/>
          <a:p>
            <a:pPr algn="ctr" defTabSz="914164" eaLnBrk="0" fontAlgn="auto" hangingPunct="0">
              <a:spcBef>
                <a:spcPts val="0"/>
              </a:spcBef>
              <a:spcAft>
                <a:spcPts val="0"/>
              </a:spcAft>
              <a:defRPr/>
            </a:pPr>
            <a:endParaRPr lang="en-US" sz="2600" dirty="0">
              <a:latin typeface="ScalaSansLF-Bold" pitchFamily="2" charset="0"/>
              <a:cs typeface="+mn-cs"/>
            </a:endParaRPr>
          </a:p>
        </p:txBody>
      </p:sp>
      <p:sp>
        <p:nvSpPr>
          <p:cNvPr id="10" name="Slide Number Placeholder 2"/>
          <p:cNvSpPr>
            <a:spLocks noGrp="1"/>
          </p:cNvSpPr>
          <p:nvPr>
            <p:ph type="sldNum" sz="quarter" idx="4"/>
          </p:nvPr>
        </p:nvSpPr>
        <p:spPr>
          <a:xfrm>
            <a:off x="8534400" y="6416675"/>
            <a:ext cx="381000" cy="365125"/>
          </a:xfrm>
          <a:prstGeom prst="rect">
            <a:avLst/>
          </a:prstGeom>
        </p:spPr>
        <p:txBody>
          <a:bodyPr anchor="ctr"/>
          <a:lstStyle>
            <a:lvl1pPr algn="r" defTabSz="914164" fontAlgn="auto">
              <a:spcBef>
                <a:spcPts val="0"/>
              </a:spcBef>
              <a:spcAft>
                <a:spcPts val="0"/>
              </a:spcAft>
              <a:buFont typeface="Wingdings" pitchFamily="2" charset="2"/>
              <a:buNone/>
              <a:defRPr sz="1000" smtClean="0">
                <a:latin typeface="+mj-lt"/>
                <a:cs typeface="+mn-cs"/>
              </a:defRPr>
            </a:lvl1pPr>
          </a:lstStyle>
          <a:p>
            <a:pPr>
              <a:defRPr/>
            </a:pPr>
            <a:fld id="{F5BDAB25-3105-4AB8-BE0D-1D5195E5A3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6" r:id="rId6"/>
    <p:sldLayoutId id="2147483762" r:id="rId7"/>
    <p:sldLayoutId id="2147483763" r:id="rId8"/>
    <p:sldLayoutId id="2147483764" r:id="rId9"/>
    <p:sldLayoutId id="2147483755" r:id="rId10"/>
    <p:sldLayoutId id="2147483754" r:id="rId11"/>
    <p:sldLayoutId id="2147483753" r:id="rId12"/>
    <p:sldLayoutId id="2147483752" r:id="rId13"/>
    <p:sldLayoutId id="2147483751" r:id="rId14"/>
    <p:sldLayoutId id="2147483750" r:id="rId15"/>
    <p:sldLayoutId id="2147483749" r:id="rId16"/>
    <p:sldLayoutId id="2147483748" r:id="rId17"/>
    <p:sldLayoutId id="2147483747" r:id="rId18"/>
    <p:sldLayoutId id="2147483746" r:id="rId19"/>
    <p:sldLayoutId id="2147483745" r:id="rId20"/>
    <p:sldLayoutId id="2147483765" r:id="rId21"/>
    <p:sldLayoutId id="2147483744" r:id="rId22"/>
    <p:sldLayoutId id="2147483766" r:id="rId23"/>
    <p:sldLayoutId id="2147483767" r:id="rId24"/>
    <p:sldLayoutId id="2147483743" r:id="rId25"/>
    <p:sldLayoutId id="2147483742" r:id="rId26"/>
    <p:sldLayoutId id="2147483741" r:id="rId27"/>
    <p:sldLayoutId id="2147483740" r:id="rId28"/>
    <p:sldLayoutId id="2147483739" r:id="rId29"/>
    <p:sldLayoutId id="2147483738" r:id="rId30"/>
    <p:sldLayoutId id="2147483737" r:id="rId31"/>
    <p:sldLayoutId id="2147483736" r:id="rId32"/>
    <p:sldLayoutId id="2147483735" r:id="rId33"/>
    <p:sldLayoutId id="2147483734" r:id="rId34"/>
    <p:sldLayoutId id="2147483768" r:id="rId35"/>
    <p:sldLayoutId id="2147483733" r:id="rId36"/>
  </p:sldLayoutIdLst>
  <p:timing>
    <p:tnLst>
      <p:par>
        <p:cTn id="1" dur="indefinite" restart="never" nodeType="tmRoot"/>
      </p:par>
    </p:tnLst>
  </p:timing>
  <p:hf hdr="0" ftr="0" dt="0"/>
  <p:txStyles>
    <p:titleStyle>
      <a:lvl1pPr algn="l" defTabSz="912813" rtl="0" fontAlgn="base">
        <a:spcBef>
          <a:spcPct val="0"/>
        </a:spcBef>
        <a:spcAft>
          <a:spcPct val="0"/>
        </a:spcAft>
        <a:defRPr sz="2600" kern="1200">
          <a:solidFill>
            <a:schemeClr val="accent2"/>
          </a:solidFill>
          <a:latin typeface="+mj-lt"/>
          <a:ea typeface="+mj-ea"/>
          <a:cs typeface="+mj-cs"/>
        </a:defRPr>
      </a:lvl1pPr>
      <a:lvl2pPr algn="l" defTabSz="912813" rtl="0" fontAlgn="base">
        <a:spcBef>
          <a:spcPct val="0"/>
        </a:spcBef>
        <a:spcAft>
          <a:spcPct val="0"/>
        </a:spcAft>
        <a:defRPr sz="2600">
          <a:solidFill>
            <a:schemeClr val="accent2"/>
          </a:solidFill>
          <a:latin typeface="Cambria" pitchFamily="18" charset="0"/>
        </a:defRPr>
      </a:lvl2pPr>
      <a:lvl3pPr algn="l" defTabSz="912813" rtl="0" fontAlgn="base">
        <a:spcBef>
          <a:spcPct val="0"/>
        </a:spcBef>
        <a:spcAft>
          <a:spcPct val="0"/>
        </a:spcAft>
        <a:defRPr sz="2600">
          <a:solidFill>
            <a:schemeClr val="accent2"/>
          </a:solidFill>
          <a:latin typeface="Cambria" pitchFamily="18" charset="0"/>
        </a:defRPr>
      </a:lvl3pPr>
      <a:lvl4pPr algn="l" defTabSz="912813" rtl="0" fontAlgn="base">
        <a:spcBef>
          <a:spcPct val="0"/>
        </a:spcBef>
        <a:spcAft>
          <a:spcPct val="0"/>
        </a:spcAft>
        <a:defRPr sz="2600">
          <a:solidFill>
            <a:schemeClr val="accent2"/>
          </a:solidFill>
          <a:latin typeface="Cambria" pitchFamily="18" charset="0"/>
        </a:defRPr>
      </a:lvl4pPr>
      <a:lvl5pPr algn="l" defTabSz="912813" rtl="0" fontAlgn="base">
        <a:spcBef>
          <a:spcPct val="0"/>
        </a:spcBef>
        <a:spcAft>
          <a:spcPct val="0"/>
        </a:spcAft>
        <a:defRPr sz="2600">
          <a:solidFill>
            <a:schemeClr val="accent2"/>
          </a:solidFill>
          <a:latin typeface="Cambria" pitchFamily="18" charset="0"/>
        </a:defRPr>
      </a:lvl5pPr>
      <a:lvl6pPr marL="457200" algn="l" defTabSz="912813" rtl="0" fontAlgn="base">
        <a:spcBef>
          <a:spcPct val="0"/>
        </a:spcBef>
        <a:spcAft>
          <a:spcPct val="0"/>
        </a:spcAft>
        <a:defRPr sz="2600">
          <a:solidFill>
            <a:schemeClr val="accent2"/>
          </a:solidFill>
          <a:latin typeface="Cambria" pitchFamily="18" charset="0"/>
        </a:defRPr>
      </a:lvl6pPr>
      <a:lvl7pPr marL="914400" algn="l" defTabSz="912813" rtl="0" fontAlgn="base">
        <a:spcBef>
          <a:spcPct val="0"/>
        </a:spcBef>
        <a:spcAft>
          <a:spcPct val="0"/>
        </a:spcAft>
        <a:defRPr sz="2600">
          <a:solidFill>
            <a:schemeClr val="accent2"/>
          </a:solidFill>
          <a:latin typeface="Cambria" pitchFamily="18" charset="0"/>
        </a:defRPr>
      </a:lvl7pPr>
      <a:lvl8pPr marL="1371600" algn="l" defTabSz="912813" rtl="0" fontAlgn="base">
        <a:spcBef>
          <a:spcPct val="0"/>
        </a:spcBef>
        <a:spcAft>
          <a:spcPct val="0"/>
        </a:spcAft>
        <a:defRPr sz="2600">
          <a:solidFill>
            <a:schemeClr val="accent2"/>
          </a:solidFill>
          <a:latin typeface="Cambria" pitchFamily="18" charset="0"/>
        </a:defRPr>
      </a:lvl8pPr>
      <a:lvl9pPr marL="1828800" algn="l" defTabSz="912813" rtl="0" fontAlgn="base">
        <a:spcBef>
          <a:spcPct val="0"/>
        </a:spcBef>
        <a:spcAft>
          <a:spcPct val="0"/>
        </a:spcAft>
        <a:defRPr sz="2600">
          <a:solidFill>
            <a:schemeClr val="accent2"/>
          </a:solidFill>
          <a:latin typeface="Cambria" pitchFamily="18" charset="0"/>
        </a:defRPr>
      </a:lvl9pPr>
    </p:titleStyle>
    <p:bodyStyle>
      <a:lvl1pPr algn="l" defTabSz="912813" rtl="0" fontAlgn="base">
        <a:lnSpc>
          <a:spcPts val="1400"/>
        </a:lnSpc>
        <a:spcBef>
          <a:spcPts val="1000"/>
        </a:spcBef>
        <a:spcAft>
          <a:spcPct val="0"/>
        </a:spcAft>
        <a:buClr>
          <a:schemeClr val="accent1"/>
        </a:buClr>
        <a:defRPr lang="en-US" sz="1500" kern="1200" dirty="0">
          <a:solidFill>
            <a:srgbClr val="000000"/>
          </a:solidFill>
          <a:latin typeface="+mn-lt"/>
          <a:ea typeface="ＭＳ Ｐゴシック" pitchFamily="29" charset="-128"/>
          <a:cs typeface="Times New Roman"/>
        </a:defRPr>
      </a:lvl1pPr>
      <a:lvl2pPr marL="228600" indent="-228600" algn="l" defTabSz="912813" rtl="0" fontAlgn="base">
        <a:lnSpc>
          <a:spcPts val="1400"/>
        </a:lnSpc>
        <a:spcBef>
          <a:spcPts val="800"/>
        </a:spcBef>
        <a:spcAft>
          <a:spcPct val="0"/>
        </a:spcAft>
        <a:buFont typeface="Arial" charset="0"/>
        <a:buChar char="•"/>
        <a:defRPr lang="en-US" sz="1300" kern="1200" dirty="0">
          <a:solidFill>
            <a:srgbClr val="000000"/>
          </a:solidFill>
          <a:latin typeface="+mn-lt"/>
          <a:ea typeface="ＭＳ Ｐゴシック" pitchFamily="29" charset="-128"/>
          <a:cs typeface="Times New Roman"/>
        </a:defRPr>
      </a:lvl2pPr>
      <a:lvl3pPr marL="457200" indent="-228600" algn="l" defTabSz="912813" rtl="0" fontAlgn="base">
        <a:lnSpc>
          <a:spcPts val="1400"/>
        </a:lnSpc>
        <a:spcBef>
          <a:spcPts val="600"/>
        </a:spcBef>
        <a:spcAft>
          <a:spcPct val="0"/>
        </a:spcAft>
        <a:buFont typeface="Arial" charset="0"/>
        <a:buChar char="•"/>
        <a:defRPr lang="en-US" sz="1300" kern="1200" dirty="0">
          <a:solidFill>
            <a:srgbClr val="000000"/>
          </a:solidFill>
          <a:latin typeface="+mn-lt"/>
          <a:ea typeface="ＭＳ Ｐゴシック" pitchFamily="29" charset="-128"/>
          <a:cs typeface="Times New Roman"/>
        </a:defRPr>
      </a:lvl3pPr>
      <a:lvl4pPr marL="685800" indent="-228600" algn="l" defTabSz="912813" rtl="0" fontAlgn="base">
        <a:lnSpc>
          <a:spcPts val="1400"/>
        </a:lnSpc>
        <a:spcBef>
          <a:spcPts val="400"/>
        </a:spcBef>
        <a:spcAft>
          <a:spcPct val="0"/>
        </a:spcAft>
        <a:buFont typeface="Arial" charset="0"/>
        <a:buChar char="•"/>
        <a:defRPr lang="en-US" sz="1300" kern="1200" dirty="0">
          <a:solidFill>
            <a:srgbClr val="000000"/>
          </a:solidFill>
          <a:latin typeface="+mn-lt"/>
          <a:ea typeface="ＭＳ Ｐゴシック" pitchFamily="29" charset="-128"/>
          <a:cs typeface="Times New Roman"/>
        </a:defRPr>
      </a:lvl4pPr>
      <a:lvl5pPr marL="912813" indent="-227013" algn="l" defTabSz="912813" rtl="0" fontAlgn="base">
        <a:lnSpc>
          <a:spcPts val="1400"/>
        </a:lnSpc>
        <a:spcBef>
          <a:spcPts val="200"/>
        </a:spcBef>
        <a:spcAft>
          <a:spcPct val="0"/>
        </a:spcAft>
        <a:buFont typeface="Arial" charset="0"/>
        <a:buChar char="•"/>
        <a:defRPr lang="en-US" sz="1300" kern="1200" dirty="0">
          <a:solidFill>
            <a:srgbClr val="000000"/>
          </a:solidFill>
          <a:latin typeface="+mn-lt"/>
          <a:ea typeface="ＭＳ Ｐゴシック" pitchFamily="29" charset="-128"/>
          <a:cs typeface="Times New Roman"/>
        </a:defRPr>
      </a:lvl5pPr>
      <a:lvl6pPr marL="2513952" indent="-228541" algn="l" defTabSz="9141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6" indent="-228541" algn="l" defTabSz="9141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17" indent="-228541" algn="l" defTabSz="9141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99" indent="-228541" algn="l" defTabSz="9141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4" rtl="0" eaLnBrk="1" latinLnBrk="0" hangingPunct="1">
        <a:defRPr sz="1800" kern="1200">
          <a:solidFill>
            <a:schemeClr val="tx1"/>
          </a:solidFill>
          <a:latin typeface="+mn-lt"/>
          <a:ea typeface="+mn-ea"/>
          <a:cs typeface="+mn-cs"/>
        </a:defRPr>
      </a:lvl1pPr>
      <a:lvl2pPr marL="457081" algn="l" defTabSz="914164" rtl="0" eaLnBrk="1" latinLnBrk="0" hangingPunct="1">
        <a:defRPr sz="1800" kern="1200">
          <a:solidFill>
            <a:schemeClr val="tx1"/>
          </a:solidFill>
          <a:latin typeface="+mn-lt"/>
          <a:ea typeface="+mn-ea"/>
          <a:cs typeface="+mn-cs"/>
        </a:defRPr>
      </a:lvl2pPr>
      <a:lvl3pPr marL="914164" algn="l" defTabSz="914164" rtl="0" eaLnBrk="1" latinLnBrk="0" hangingPunct="1">
        <a:defRPr sz="1800" kern="1200">
          <a:solidFill>
            <a:schemeClr val="tx1"/>
          </a:solidFill>
          <a:latin typeface="+mn-lt"/>
          <a:ea typeface="+mn-ea"/>
          <a:cs typeface="+mn-cs"/>
        </a:defRPr>
      </a:lvl3pPr>
      <a:lvl4pPr marL="1371247" algn="l" defTabSz="914164" rtl="0" eaLnBrk="1" latinLnBrk="0" hangingPunct="1">
        <a:defRPr sz="1800" kern="1200">
          <a:solidFill>
            <a:schemeClr val="tx1"/>
          </a:solidFill>
          <a:latin typeface="+mn-lt"/>
          <a:ea typeface="+mn-ea"/>
          <a:cs typeface="+mn-cs"/>
        </a:defRPr>
      </a:lvl4pPr>
      <a:lvl5pPr marL="1828330" algn="l" defTabSz="914164" rtl="0" eaLnBrk="1" latinLnBrk="0" hangingPunct="1">
        <a:defRPr sz="1800" kern="1200">
          <a:solidFill>
            <a:schemeClr val="tx1"/>
          </a:solidFill>
          <a:latin typeface="+mn-lt"/>
          <a:ea typeface="+mn-ea"/>
          <a:cs typeface="+mn-cs"/>
        </a:defRPr>
      </a:lvl5pPr>
      <a:lvl6pPr marL="2285412" algn="l" defTabSz="914164" rtl="0" eaLnBrk="1" latinLnBrk="0" hangingPunct="1">
        <a:defRPr sz="1800" kern="1200">
          <a:solidFill>
            <a:schemeClr val="tx1"/>
          </a:solidFill>
          <a:latin typeface="+mn-lt"/>
          <a:ea typeface="+mn-ea"/>
          <a:cs typeface="+mn-cs"/>
        </a:defRPr>
      </a:lvl6pPr>
      <a:lvl7pPr marL="2742493" algn="l" defTabSz="914164" rtl="0" eaLnBrk="1" latinLnBrk="0" hangingPunct="1">
        <a:defRPr sz="1800" kern="1200">
          <a:solidFill>
            <a:schemeClr val="tx1"/>
          </a:solidFill>
          <a:latin typeface="+mn-lt"/>
          <a:ea typeface="+mn-ea"/>
          <a:cs typeface="+mn-cs"/>
        </a:defRPr>
      </a:lvl7pPr>
      <a:lvl8pPr marL="3199576" algn="l" defTabSz="914164" rtl="0" eaLnBrk="1" latinLnBrk="0" hangingPunct="1">
        <a:defRPr sz="1800" kern="1200">
          <a:solidFill>
            <a:schemeClr val="tx1"/>
          </a:solidFill>
          <a:latin typeface="+mn-lt"/>
          <a:ea typeface="+mn-ea"/>
          <a:cs typeface="+mn-cs"/>
        </a:defRPr>
      </a:lvl8pPr>
      <a:lvl9pPr marL="3656658" algn="l" defTabSz="9141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6"/>
          <p:cNvSpPr>
            <a:spLocks noGrp="1"/>
          </p:cNvSpPr>
          <p:nvPr>
            <p:ph type="ctrTitle"/>
          </p:nvPr>
        </p:nvSpPr>
        <p:spPr>
          <a:xfrm>
            <a:off x="552450" y="1463675"/>
            <a:ext cx="7600950" cy="4175125"/>
          </a:xfrm>
        </p:spPr>
        <p:txBody>
          <a:bodyPr/>
          <a:lstStyle/>
          <a:p>
            <a:r>
              <a:rPr lang="en-US" sz="3200" smtClean="0"/>
              <a:t>Snyder’s Sandwich</a:t>
            </a:r>
            <a:br>
              <a:rPr lang="en-US" sz="3200" smtClean="0"/>
            </a:br>
            <a:r>
              <a:rPr lang="en-US" sz="3200" smtClean="0"/>
              <a:t/>
            </a:r>
            <a:br>
              <a:rPr lang="en-US" sz="3200" smtClean="0"/>
            </a:br>
            <a:r>
              <a:rPr lang="en-US" sz="3200" smtClean="0"/>
              <a:t>Public-Private-Partnership (P3) Transportation Projects in Massachusetts</a:t>
            </a:r>
            <a:br>
              <a:rPr lang="en-US" sz="3200" smtClean="0"/>
            </a:br>
            <a:r>
              <a:rPr lang="en-US" sz="3200" smtClean="0"/>
              <a:t/>
            </a:r>
            <a:br>
              <a:rPr lang="en-US" sz="3200" smtClean="0"/>
            </a:br>
            <a:r>
              <a:rPr lang="en-US" sz="3200" smtClean="0"/>
              <a:t>Presentation to Legislators</a:t>
            </a:r>
            <a:br>
              <a:rPr lang="en-US" sz="3200" smtClean="0"/>
            </a:br>
            <a:r>
              <a:rPr lang="en-US" sz="3200" smtClean="0"/>
              <a:t>of</a:t>
            </a:r>
            <a:br>
              <a:rPr lang="en-US" sz="3200" smtClean="0"/>
            </a:br>
            <a:r>
              <a:rPr lang="en-US" sz="900" smtClean="0"/>
              <a:t/>
            </a:r>
            <a:br>
              <a:rPr lang="en-US" sz="900" smtClean="0"/>
            </a:br>
            <a:r>
              <a:rPr lang="en-US" sz="3200" i="1" smtClean="0"/>
              <a:t>Project Mobility and Project Span</a:t>
            </a:r>
          </a:p>
        </p:txBody>
      </p:sp>
      <p:sp>
        <p:nvSpPr>
          <p:cNvPr id="8" name="Subtitle 7"/>
          <p:cNvSpPr>
            <a:spLocks noGrp="1"/>
          </p:cNvSpPr>
          <p:nvPr>
            <p:ph type="subTitle" idx="1"/>
          </p:nvPr>
        </p:nvSpPr>
        <p:spPr>
          <a:xfrm>
            <a:off x="7537450" y="6240463"/>
            <a:ext cx="1377950" cy="617537"/>
          </a:xfrm>
        </p:spPr>
        <p:txBody>
          <a:bodyPr rtlCol="0"/>
          <a:lstStyle/>
          <a:p>
            <a:pPr defTabSz="914164" fontAlgn="auto">
              <a:spcAft>
                <a:spcPts val="0"/>
              </a:spcAft>
              <a:defRPr/>
            </a:pPr>
            <a:r>
              <a:rPr sz="1400" dirty="0" smtClean="0"/>
              <a:t>October 2, 2014</a:t>
            </a:r>
            <a:endParaRP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28600" y="150813"/>
            <a:ext cx="8686800" cy="368300"/>
          </a:xfrm>
        </p:spPr>
        <p:txBody>
          <a:bodyPr/>
          <a:lstStyle/>
          <a:p>
            <a:r>
              <a:rPr lang="en-US" smtClean="0"/>
              <a:t>Express Toll Lanes – An Overview</a:t>
            </a:r>
          </a:p>
        </p:txBody>
      </p:sp>
      <p:sp>
        <p:nvSpPr>
          <p:cNvPr id="4" name="Slide Number Placeholder 3"/>
          <p:cNvSpPr>
            <a:spLocks noGrp="1"/>
          </p:cNvSpPr>
          <p:nvPr>
            <p:ph type="sldNum" sz="quarter" idx="10"/>
          </p:nvPr>
        </p:nvSpPr>
        <p:spPr/>
        <p:txBody>
          <a:bodyPr/>
          <a:lstStyle/>
          <a:p>
            <a:pPr>
              <a:defRPr/>
            </a:pPr>
            <a:fld id="{DB6F7AD9-5803-4D6F-93CE-027B7DBE45FA}" type="slidenum">
              <a:rPr lang="en-US"/>
              <a:pPr>
                <a:defRPr/>
              </a:pPr>
              <a:t>10</a:t>
            </a:fld>
            <a:endParaRPr lang="en-US" dirty="0"/>
          </a:p>
        </p:txBody>
      </p:sp>
      <p:sp>
        <p:nvSpPr>
          <p:cNvPr id="51203" name="Content Placeholder 2"/>
          <p:cNvSpPr>
            <a:spLocks noGrp="1"/>
          </p:cNvSpPr>
          <p:nvPr>
            <p:ph idx="1"/>
          </p:nvPr>
        </p:nvSpPr>
        <p:spPr>
          <a:xfrm>
            <a:off x="228600" y="685800"/>
            <a:ext cx="8610600" cy="5410200"/>
          </a:xfrm>
        </p:spPr>
        <p:txBody>
          <a:bodyPr/>
          <a:lstStyle/>
          <a:p>
            <a:r>
              <a:rPr sz="1400" smtClean="0">
                <a:latin typeface="Calibri" pitchFamily="34" charset="0"/>
                <a:ea typeface="ＭＳ Ｐゴシック" pitchFamily="34" charset="-128"/>
                <a:cs typeface="Times New Roman" pitchFamily="18" charset="0"/>
              </a:rPr>
              <a:t>Express Toll Lanes (or “Managed Lanes” as the terms are used interchangeably) are defined as tolled lanes running parallel to existing toll-free general purpose lanes where the toll rate will adjust based upon demand</a:t>
            </a:r>
          </a:p>
          <a:p>
            <a:pPr lvl="1"/>
            <a:r>
              <a:rPr sz="1200" smtClean="0">
                <a:latin typeface="Calibri" pitchFamily="34" charset="0"/>
                <a:ea typeface="ＭＳ Ｐゴシック" pitchFamily="34" charset="-128"/>
                <a:cs typeface="Times New Roman" pitchFamily="18" charset="0"/>
              </a:rPr>
              <a:t>According to the US DOT, Express Toll Lanes “are defined as highway facilities or a set of lanes where operational strategies are proactively implemented and managed in response to changing conditions.”</a:t>
            </a:r>
          </a:p>
          <a:p>
            <a:r>
              <a:rPr sz="1400" smtClean="0">
                <a:latin typeface="Calibri" pitchFamily="34" charset="0"/>
                <a:ea typeface="ＭＳ Ｐゴシック" pitchFamily="34" charset="-128"/>
                <a:cs typeface="Times New Roman" pitchFamily="18" charset="0"/>
              </a:rPr>
              <a:t>Toll rates are used to manage demand to ensure free flow conditions in one of two methods:</a:t>
            </a:r>
          </a:p>
          <a:p>
            <a:pPr lvl="1"/>
            <a:r>
              <a:rPr sz="1200" smtClean="0">
                <a:latin typeface="Calibri" pitchFamily="34" charset="0"/>
                <a:ea typeface="ＭＳ Ｐゴシック" pitchFamily="34" charset="-128"/>
                <a:cs typeface="Times New Roman" pitchFamily="18" charset="0"/>
              </a:rPr>
              <a:t>“Dynamic Pricing”:  Rates are set in real time based upon current traffic conditions; or</a:t>
            </a:r>
          </a:p>
          <a:p>
            <a:pPr lvl="1"/>
            <a:r>
              <a:rPr sz="1200" smtClean="0">
                <a:latin typeface="Calibri" pitchFamily="34" charset="0"/>
                <a:ea typeface="ＭＳ Ｐゴシック" pitchFamily="34" charset="-128"/>
                <a:cs typeface="Times New Roman" pitchFamily="18" charset="0"/>
              </a:rPr>
              <a:t>“Time of Day Pricing”: Rates are fixed by hour based and adjusted periodically on traffic conditions.</a:t>
            </a:r>
          </a:p>
          <a:p>
            <a:r>
              <a:rPr sz="1400" smtClean="0">
                <a:latin typeface="Calibri" pitchFamily="34" charset="0"/>
                <a:ea typeface="ＭＳ Ｐゴシック" pitchFamily="34" charset="-128"/>
                <a:cs typeface="Times New Roman" pitchFamily="18" charset="0"/>
              </a:rPr>
              <a:t>After the introduction of this concept twenty years ago in Southern California, ten states have implemented this approach to addressing peak hour congestion</a:t>
            </a:r>
          </a:p>
        </p:txBody>
      </p:sp>
      <p:pic>
        <p:nvPicPr>
          <p:cNvPr id="51204" name="Picture 3"/>
          <p:cNvPicPr>
            <a:picLocks noChangeAspect="1" noChangeArrowheads="1"/>
          </p:cNvPicPr>
          <p:nvPr/>
        </p:nvPicPr>
        <p:blipFill>
          <a:blip r:embed="rId2"/>
          <a:srcRect/>
          <a:stretch>
            <a:fillRect/>
          </a:stretch>
        </p:blipFill>
        <p:spPr bwMode="auto">
          <a:xfrm>
            <a:off x="1295400" y="3433763"/>
            <a:ext cx="2324100" cy="1885950"/>
          </a:xfrm>
          <a:prstGeom prst="rect">
            <a:avLst/>
          </a:prstGeom>
          <a:noFill/>
          <a:ln w="9525">
            <a:noFill/>
            <a:miter lim="800000"/>
            <a:headEnd/>
            <a:tailEnd/>
          </a:ln>
        </p:spPr>
      </p:pic>
      <p:sp>
        <p:nvSpPr>
          <p:cNvPr id="5" name="Rectangle 4"/>
          <p:cNvSpPr/>
          <p:nvPr/>
        </p:nvSpPr>
        <p:spPr bwMode="auto">
          <a:xfrm>
            <a:off x="1295400" y="3124200"/>
            <a:ext cx="2324100" cy="3095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527" tIns="45268" rIns="90527" bIns="45268" anchor="ctr"/>
          <a:lstStyle/>
          <a:p>
            <a:pPr defTabSz="914400" eaLnBrk="0" hangingPunct="0">
              <a:lnSpc>
                <a:spcPct val="125000"/>
              </a:lnSpc>
              <a:spcBef>
                <a:spcPct val="20000"/>
              </a:spcBef>
              <a:defRPr/>
            </a:pPr>
            <a:endParaRPr lang="en-US" sz="1400" dirty="0">
              <a:latin typeface="Calibri" panose="020F0502020204030204" pitchFamily="34" charset="0"/>
              <a:cs typeface="+mn-cs"/>
            </a:endParaRPr>
          </a:p>
        </p:txBody>
      </p:sp>
      <p:sp>
        <p:nvSpPr>
          <p:cNvPr id="8" name="Rectangle 7"/>
          <p:cNvSpPr/>
          <p:nvPr/>
        </p:nvSpPr>
        <p:spPr bwMode="auto">
          <a:xfrm>
            <a:off x="1447800" y="3128963"/>
            <a:ext cx="2171700" cy="307975"/>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527" tIns="45268" rIns="90527" bIns="45268" anchor="ctr"/>
          <a:lstStyle/>
          <a:p>
            <a:pPr defTabSz="914400" eaLnBrk="0" hangingPunct="0">
              <a:lnSpc>
                <a:spcPct val="125000"/>
              </a:lnSpc>
              <a:spcBef>
                <a:spcPct val="20000"/>
              </a:spcBef>
              <a:defRPr/>
            </a:pPr>
            <a:r>
              <a:rPr lang="en-US" sz="1400" dirty="0">
                <a:latin typeface="Calibri" panose="020F0502020204030204" pitchFamily="34" charset="0"/>
                <a:cs typeface="+mn-cs"/>
              </a:rPr>
              <a:t>Dynamic Pricing</a:t>
            </a:r>
          </a:p>
        </p:txBody>
      </p:sp>
      <p:sp>
        <p:nvSpPr>
          <p:cNvPr id="9" name="Rectangle 8"/>
          <p:cNvSpPr/>
          <p:nvPr/>
        </p:nvSpPr>
        <p:spPr bwMode="auto">
          <a:xfrm>
            <a:off x="4800600" y="3124200"/>
            <a:ext cx="2590800" cy="30956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0527" tIns="45268" rIns="90527" bIns="45268" anchor="ctr"/>
          <a:lstStyle/>
          <a:p>
            <a:pPr defTabSz="914400" eaLnBrk="0" hangingPunct="0">
              <a:lnSpc>
                <a:spcPct val="125000"/>
              </a:lnSpc>
              <a:spcBef>
                <a:spcPct val="20000"/>
              </a:spcBef>
              <a:defRPr/>
            </a:pPr>
            <a:r>
              <a:rPr lang="en-US" sz="1400" dirty="0">
                <a:latin typeface="Calibri" panose="020F0502020204030204" pitchFamily="34" charset="0"/>
                <a:cs typeface="+mn-cs"/>
              </a:rPr>
              <a:t>Time of Day Pricing</a:t>
            </a:r>
          </a:p>
        </p:txBody>
      </p:sp>
      <p:pic>
        <p:nvPicPr>
          <p:cNvPr id="51208" name="Picture 2" descr="C:\Users\eckhd01\Desktop\Abridged SR 91 Schedule.png"/>
          <p:cNvPicPr>
            <a:picLocks noChangeAspect="1" noChangeArrowheads="1"/>
          </p:cNvPicPr>
          <p:nvPr/>
        </p:nvPicPr>
        <p:blipFill>
          <a:blip r:embed="rId3"/>
          <a:srcRect/>
          <a:stretch>
            <a:fillRect/>
          </a:stretch>
        </p:blipFill>
        <p:spPr bwMode="auto">
          <a:xfrm>
            <a:off x="4648200" y="3429000"/>
            <a:ext cx="2819400"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8600" y="150813"/>
            <a:ext cx="8686800" cy="368300"/>
          </a:xfrm>
        </p:spPr>
        <p:txBody>
          <a:bodyPr/>
          <a:lstStyle/>
          <a:p>
            <a:r>
              <a:rPr lang="en-US" smtClean="0"/>
              <a:t>Express Toll Lanes: Overview - Katy Freeway (Houston, Texas)</a:t>
            </a:r>
          </a:p>
        </p:txBody>
      </p:sp>
      <p:sp>
        <p:nvSpPr>
          <p:cNvPr id="4" name="Slide Number Placeholder 3"/>
          <p:cNvSpPr>
            <a:spLocks noGrp="1"/>
          </p:cNvSpPr>
          <p:nvPr>
            <p:ph type="sldNum" sz="quarter" idx="10"/>
          </p:nvPr>
        </p:nvSpPr>
        <p:spPr/>
        <p:txBody>
          <a:bodyPr/>
          <a:lstStyle/>
          <a:p>
            <a:pPr algn="ctr">
              <a:defRPr/>
            </a:pPr>
            <a:fld id="{CC857AB2-8DF2-487F-8641-65A9D88B3EA2}" type="slidenum">
              <a:rPr lang="en-US"/>
              <a:pPr algn="ctr">
                <a:defRPr/>
              </a:pPr>
              <a:t>11</a:t>
            </a:fld>
            <a:endParaRPr lang="en-US" dirty="0"/>
          </a:p>
        </p:txBody>
      </p:sp>
      <p:pic>
        <p:nvPicPr>
          <p:cNvPr id="52227" name="Picture 5"/>
          <p:cNvPicPr>
            <a:picLocks noGrp="1" noChangeAspect="1" noChangeArrowheads="1"/>
          </p:cNvPicPr>
          <p:nvPr>
            <p:ph idx="1"/>
          </p:nvPr>
        </p:nvPicPr>
        <p:blipFill>
          <a:blip r:embed="rId2"/>
          <a:srcRect/>
          <a:stretch>
            <a:fillRect/>
          </a:stretch>
        </p:blipFill>
        <p:spPr>
          <a:xfrm>
            <a:off x="914400" y="620713"/>
            <a:ext cx="6934200" cy="1371600"/>
          </a:xfrm>
        </p:spPr>
      </p:pic>
      <p:pic>
        <p:nvPicPr>
          <p:cNvPr id="52228" name="Picture 2"/>
          <p:cNvPicPr>
            <a:picLocks noChangeAspect="1" noChangeArrowheads="1"/>
          </p:cNvPicPr>
          <p:nvPr/>
        </p:nvPicPr>
        <p:blipFill>
          <a:blip r:embed="rId3"/>
          <a:srcRect/>
          <a:stretch>
            <a:fillRect/>
          </a:stretch>
        </p:blipFill>
        <p:spPr bwMode="auto">
          <a:xfrm>
            <a:off x="914400" y="1992313"/>
            <a:ext cx="6934200" cy="1371600"/>
          </a:xfrm>
          <a:prstGeom prst="rect">
            <a:avLst/>
          </a:prstGeom>
          <a:noFill/>
          <a:ln w="9525">
            <a:noFill/>
            <a:miter lim="800000"/>
            <a:headEnd/>
            <a:tailEnd/>
          </a:ln>
        </p:spPr>
      </p:pic>
      <p:pic>
        <p:nvPicPr>
          <p:cNvPr id="52229" name="Picture 2"/>
          <p:cNvPicPr>
            <a:picLocks noChangeAspect="1" noChangeArrowheads="1"/>
          </p:cNvPicPr>
          <p:nvPr/>
        </p:nvPicPr>
        <p:blipFill>
          <a:blip r:embed="rId4"/>
          <a:srcRect/>
          <a:stretch>
            <a:fillRect/>
          </a:stretch>
        </p:blipFill>
        <p:spPr bwMode="auto">
          <a:xfrm>
            <a:off x="914400" y="3359150"/>
            <a:ext cx="6934200" cy="1371600"/>
          </a:xfrm>
          <a:prstGeom prst="rect">
            <a:avLst/>
          </a:prstGeom>
          <a:noFill/>
          <a:ln w="9525">
            <a:noFill/>
            <a:miter lim="800000"/>
            <a:headEnd/>
            <a:tailEnd/>
          </a:ln>
        </p:spPr>
      </p:pic>
      <p:pic>
        <p:nvPicPr>
          <p:cNvPr id="52230" name="Picture 2"/>
          <p:cNvPicPr>
            <a:picLocks noChangeAspect="1" noChangeArrowheads="1"/>
          </p:cNvPicPr>
          <p:nvPr/>
        </p:nvPicPr>
        <p:blipFill>
          <a:blip r:embed="rId5"/>
          <a:srcRect/>
          <a:stretch>
            <a:fillRect/>
          </a:stretch>
        </p:blipFill>
        <p:spPr bwMode="auto">
          <a:xfrm>
            <a:off x="914400" y="4730750"/>
            <a:ext cx="6934200" cy="1365250"/>
          </a:xfrm>
          <a:prstGeom prst="rect">
            <a:avLst/>
          </a:prstGeom>
          <a:noFill/>
          <a:ln w="9525">
            <a:noFill/>
            <a:miter lim="800000"/>
            <a:headEnd/>
            <a:tailEnd/>
          </a:ln>
        </p:spPr>
      </p:pic>
      <p:grpSp>
        <p:nvGrpSpPr>
          <p:cNvPr id="52231" name="Group 17"/>
          <p:cNvGrpSpPr>
            <a:grpSpLocks/>
          </p:cNvGrpSpPr>
          <p:nvPr/>
        </p:nvGrpSpPr>
        <p:grpSpPr bwMode="auto">
          <a:xfrm>
            <a:off x="1863725" y="1346200"/>
            <a:ext cx="1676400" cy="1936750"/>
            <a:chOff x="1863042" y="1345972"/>
            <a:chExt cx="1676401" cy="1937383"/>
          </a:xfrm>
        </p:grpSpPr>
        <p:sp>
          <p:nvSpPr>
            <p:cNvPr id="52240" name="TextBox 8"/>
            <p:cNvSpPr txBox="1">
              <a:spLocks noChangeArrowheads="1"/>
            </p:cNvSpPr>
            <p:nvPr/>
          </p:nvSpPr>
          <p:spPr bwMode="auto">
            <a:xfrm>
              <a:off x="1863042" y="1345972"/>
              <a:ext cx="1676401" cy="646331"/>
            </a:xfrm>
            <a:prstGeom prst="rect">
              <a:avLst/>
            </a:prstGeom>
            <a:noFill/>
            <a:ln w="9525">
              <a:noFill/>
              <a:miter lim="800000"/>
              <a:headEnd/>
              <a:tailEnd/>
            </a:ln>
          </p:spPr>
          <p:txBody>
            <a:bodyPr>
              <a:spAutoFit/>
            </a:bodyPr>
            <a:lstStyle/>
            <a:p>
              <a:r>
                <a:rPr lang="en-US" b="1">
                  <a:latin typeface="Calibri" pitchFamily="34" charset="0"/>
                </a:rPr>
                <a:t>Frontage Road Lanes</a:t>
              </a:r>
            </a:p>
          </p:txBody>
        </p:sp>
        <p:sp>
          <p:nvSpPr>
            <p:cNvPr id="11" name="Right Brace 10"/>
            <p:cNvSpPr/>
            <p:nvPr/>
          </p:nvSpPr>
          <p:spPr bwMode="auto">
            <a:xfrm rot="16200000">
              <a:off x="2316942" y="2292629"/>
              <a:ext cx="768601" cy="1212851"/>
            </a:xfrm>
            <a:prstGeom prst="rightBrace">
              <a:avLst>
                <a:gd name="adj1" fmla="val 8333"/>
                <a:gd name="adj2" fmla="val 50125"/>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endParaRPr>
            </a:p>
          </p:txBody>
        </p:sp>
        <p:cxnSp>
          <p:nvCxnSpPr>
            <p:cNvPr id="13" name="Straight Connector 12"/>
            <p:cNvCxnSpPr>
              <a:stCxn id="11" idx="1"/>
              <a:endCxn id="52240" idx="2"/>
            </p:cNvCxnSpPr>
            <p:nvPr/>
          </p:nvCxnSpPr>
          <p:spPr bwMode="auto">
            <a:xfrm flipH="1" flipV="1">
              <a:off x="2701243" y="1992296"/>
              <a:ext cx="1588" cy="522458"/>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52232" name="Group 18"/>
          <p:cNvGrpSpPr>
            <a:grpSpLocks/>
          </p:cNvGrpSpPr>
          <p:nvPr/>
        </p:nvGrpSpPr>
        <p:grpSpPr bwMode="auto">
          <a:xfrm>
            <a:off x="3733800" y="1411288"/>
            <a:ext cx="1676400" cy="1911350"/>
            <a:chOff x="2322147" y="1345972"/>
            <a:chExt cx="1676401" cy="1911754"/>
          </a:xfrm>
        </p:grpSpPr>
        <p:sp>
          <p:nvSpPr>
            <p:cNvPr id="52237" name="TextBox 19"/>
            <p:cNvSpPr txBox="1">
              <a:spLocks noChangeArrowheads="1"/>
            </p:cNvSpPr>
            <p:nvPr/>
          </p:nvSpPr>
          <p:spPr bwMode="auto">
            <a:xfrm>
              <a:off x="2322147" y="1345972"/>
              <a:ext cx="1676401" cy="646331"/>
            </a:xfrm>
            <a:prstGeom prst="rect">
              <a:avLst/>
            </a:prstGeom>
            <a:noFill/>
            <a:ln w="9525">
              <a:noFill/>
              <a:miter lim="800000"/>
              <a:headEnd/>
              <a:tailEnd/>
            </a:ln>
          </p:spPr>
          <p:txBody>
            <a:bodyPr>
              <a:spAutoFit/>
            </a:bodyPr>
            <a:lstStyle/>
            <a:p>
              <a:r>
                <a:rPr lang="en-US" b="1">
                  <a:latin typeface="Calibri" pitchFamily="34" charset="0"/>
                </a:rPr>
                <a:t>General Purpose Lanes</a:t>
              </a:r>
            </a:p>
          </p:txBody>
        </p:sp>
        <p:sp>
          <p:nvSpPr>
            <p:cNvPr id="21" name="Right Brace 20"/>
            <p:cNvSpPr/>
            <p:nvPr/>
          </p:nvSpPr>
          <p:spPr bwMode="auto">
            <a:xfrm rot="16200000">
              <a:off x="2755450" y="2092415"/>
              <a:ext cx="806620" cy="1524001"/>
            </a:xfrm>
            <a:prstGeom prst="rightBrace">
              <a:avLst>
                <a:gd name="adj1" fmla="val 8333"/>
                <a:gd name="adj2" fmla="val 50125"/>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endParaRPr>
            </a:p>
          </p:txBody>
        </p:sp>
        <p:cxnSp>
          <p:nvCxnSpPr>
            <p:cNvPr id="22" name="Straight Connector 21"/>
            <p:cNvCxnSpPr>
              <a:stCxn id="21" idx="1"/>
              <a:endCxn id="52237" idx="2"/>
            </p:cNvCxnSpPr>
            <p:nvPr/>
          </p:nvCxnSpPr>
          <p:spPr bwMode="auto">
            <a:xfrm flipV="1">
              <a:off x="3160348" y="1992221"/>
              <a:ext cx="0" cy="458885"/>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52233" name="Group 26"/>
          <p:cNvGrpSpPr>
            <a:grpSpLocks/>
          </p:cNvGrpSpPr>
          <p:nvPr/>
        </p:nvGrpSpPr>
        <p:grpSpPr bwMode="auto">
          <a:xfrm>
            <a:off x="5257800" y="1446213"/>
            <a:ext cx="1752600" cy="1917700"/>
            <a:chOff x="2322147" y="1345972"/>
            <a:chExt cx="1676401" cy="2144051"/>
          </a:xfrm>
        </p:grpSpPr>
        <p:sp>
          <p:nvSpPr>
            <p:cNvPr id="52234" name="TextBox 27"/>
            <p:cNvSpPr txBox="1">
              <a:spLocks noChangeArrowheads="1"/>
            </p:cNvSpPr>
            <p:nvPr/>
          </p:nvSpPr>
          <p:spPr bwMode="auto">
            <a:xfrm>
              <a:off x="2322147" y="1345972"/>
              <a:ext cx="1676401" cy="722673"/>
            </a:xfrm>
            <a:prstGeom prst="rect">
              <a:avLst/>
            </a:prstGeom>
            <a:noFill/>
            <a:ln w="9525">
              <a:noFill/>
              <a:miter lim="800000"/>
              <a:headEnd/>
              <a:tailEnd/>
            </a:ln>
          </p:spPr>
          <p:txBody>
            <a:bodyPr>
              <a:spAutoFit/>
            </a:bodyPr>
            <a:lstStyle/>
            <a:p>
              <a:r>
                <a:rPr lang="en-US" b="1">
                  <a:latin typeface="Calibri" pitchFamily="34" charset="0"/>
                </a:rPr>
                <a:t>Express Toll Lanes</a:t>
              </a:r>
            </a:p>
          </p:txBody>
        </p:sp>
        <p:sp>
          <p:nvSpPr>
            <p:cNvPr id="29" name="Right Brace 28"/>
            <p:cNvSpPr/>
            <p:nvPr/>
          </p:nvSpPr>
          <p:spPr bwMode="auto">
            <a:xfrm rot="16200000">
              <a:off x="2644746" y="2470286"/>
              <a:ext cx="1031204" cy="1008270"/>
            </a:xfrm>
            <a:prstGeom prst="rightBrace">
              <a:avLst>
                <a:gd name="adj1" fmla="val 8333"/>
                <a:gd name="adj2" fmla="val 50125"/>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endParaRPr>
            </a:p>
          </p:txBody>
        </p:sp>
        <p:cxnSp>
          <p:nvCxnSpPr>
            <p:cNvPr id="30" name="Straight Connector 29"/>
            <p:cNvCxnSpPr>
              <a:stCxn id="29" idx="1"/>
              <a:endCxn id="52234" idx="2"/>
            </p:cNvCxnSpPr>
            <p:nvPr/>
          </p:nvCxnSpPr>
          <p:spPr bwMode="auto">
            <a:xfrm flipH="1" flipV="1">
              <a:off x="3160347" y="2068346"/>
              <a:ext cx="1519" cy="390473"/>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04800" y="150813"/>
            <a:ext cx="8686800" cy="368300"/>
          </a:xfrm>
        </p:spPr>
        <p:txBody>
          <a:bodyPr/>
          <a:lstStyle/>
          <a:p>
            <a:r>
              <a:rPr lang="en-US" smtClean="0"/>
              <a:t>Design effort has identified three specific sections of Rt. 3 South for typical cross sections</a:t>
            </a:r>
          </a:p>
        </p:txBody>
      </p:sp>
      <p:sp>
        <p:nvSpPr>
          <p:cNvPr id="6" name="TextBox 5"/>
          <p:cNvSpPr txBox="1"/>
          <p:nvPr/>
        </p:nvSpPr>
        <p:spPr>
          <a:xfrm>
            <a:off x="3657600" y="2009775"/>
            <a:ext cx="1219200" cy="276225"/>
          </a:xfrm>
          <a:prstGeom prst="rect">
            <a:avLst/>
          </a:prstGeom>
          <a:noFill/>
        </p:spPr>
        <p:txBody>
          <a:bodyPr>
            <a:spAutoFit/>
          </a:bodyPr>
          <a:lstStyle/>
          <a:p>
            <a:pPr defTabSz="914164" fontAlgn="auto">
              <a:spcBef>
                <a:spcPts val="0"/>
              </a:spcBef>
              <a:spcAft>
                <a:spcPts val="0"/>
              </a:spcAft>
              <a:defRPr/>
            </a:pPr>
            <a:r>
              <a:rPr lang="en-US" sz="1200" b="1" dirty="0">
                <a:solidFill>
                  <a:schemeClr val="bg1"/>
                </a:solidFill>
                <a:latin typeface="+mj-lt"/>
                <a:cs typeface="+mn-cs"/>
              </a:rPr>
              <a:t>Exit 19</a:t>
            </a:r>
            <a:endParaRPr lang="en-US" sz="1200" b="1" dirty="0">
              <a:solidFill>
                <a:schemeClr val="bg1"/>
              </a:solidFill>
              <a:latin typeface="+mj-lt"/>
              <a:cs typeface="+mn-cs"/>
            </a:endParaRPr>
          </a:p>
        </p:txBody>
      </p:sp>
      <p:sp>
        <p:nvSpPr>
          <p:cNvPr id="3" name="Slide Number Placeholder 2"/>
          <p:cNvSpPr>
            <a:spLocks noGrp="1"/>
          </p:cNvSpPr>
          <p:nvPr>
            <p:ph type="sldNum" sz="quarter" idx="10"/>
          </p:nvPr>
        </p:nvSpPr>
        <p:spPr/>
        <p:txBody>
          <a:bodyPr/>
          <a:lstStyle/>
          <a:p>
            <a:pPr>
              <a:defRPr/>
            </a:pPr>
            <a:fld id="{7B4333D3-4393-41FD-B751-275AC372E3C3}" type="slidenum">
              <a:rPr lang="en-US"/>
              <a:pPr>
                <a:defRPr/>
              </a:pPr>
              <a:t>12</a:t>
            </a:fld>
            <a:endParaRPr lang="en-US" dirty="0"/>
          </a:p>
        </p:txBody>
      </p:sp>
      <p:pic>
        <p:nvPicPr>
          <p:cNvPr id="53252" name="Picture 2" descr="C:\Users\eckhd01\AppData\Local\Microsoft\Windows\Temporary Internet Files\Content.Outlook\78TVL3OS\Corridor Plan_PowerPoint.jpg"/>
          <p:cNvPicPr>
            <a:picLocks noChangeAspect="1" noChangeArrowheads="1"/>
          </p:cNvPicPr>
          <p:nvPr/>
        </p:nvPicPr>
        <p:blipFill>
          <a:blip r:embed="rId2"/>
          <a:srcRect/>
          <a:stretch>
            <a:fillRect/>
          </a:stretch>
        </p:blipFill>
        <p:spPr bwMode="auto">
          <a:xfrm>
            <a:off x="668338" y="609600"/>
            <a:ext cx="7713662" cy="5461000"/>
          </a:xfrm>
          <a:prstGeom prst="rect">
            <a:avLst/>
          </a:prstGeom>
          <a:noFill/>
          <a:ln w="9525">
            <a:noFill/>
            <a:miter lim="800000"/>
            <a:headEnd/>
            <a:tailEnd/>
          </a:ln>
        </p:spPr>
      </p:pic>
      <p:graphicFrame>
        <p:nvGraphicFramePr>
          <p:cNvPr id="8" name="Table 7"/>
          <p:cNvGraphicFramePr>
            <a:graphicFrameLocks noGrp="1"/>
          </p:cNvGraphicFramePr>
          <p:nvPr/>
        </p:nvGraphicFramePr>
        <p:xfrm>
          <a:off x="7239000" y="642938"/>
          <a:ext cx="1524000" cy="2247900"/>
        </p:xfrm>
        <a:graphic>
          <a:graphicData uri="http://schemas.openxmlformats.org/drawingml/2006/table">
            <a:tbl>
              <a:tblPr/>
              <a:tblGrid>
                <a:gridCol w="609600"/>
                <a:gridCol w="914400"/>
              </a:tblGrid>
              <a:tr h="200025">
                <a:tc gridSpan="2">
                  <a:txBody>
                    <a:bodyPr/>
                    <a:lstStyle/>
                    <a:p>
                      <a:pPr algn="ctr" fontAlgn="b"/>
                      <a:r>
                        <a:rPr lang="en-US" sz="1100" b="1" i="0" u="none" strike="noStrike" dirty="0">
                          <a:solidFill>
                            <a:srgbClr val="FFFFFF"/>
                          </a:solidFill>
                          <a:effectLst/>
                          <a:latin typeface="Calibri"/>
                        </a:rPr>
                        <a:t>Crash Data: 2009 - 2011</a:t>
                      </a:r>
                    </a:p>
                  </a:txBody>
                  <a:tcPr marL="9525" marR="9525" marT="9525"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5D7E"/>
                    </a:solidFill>
                  </a:tcPr>
                </a:tc>
                <a:tc hMerge="1">
                  <a:txBody>
                    <a:bodyPr/>
                    <a:lstStyle/>
                    <a:p>
                      <a:endParaRPr lang="en-US"/>
                    </a:p>
                  </a:txBody>
                  <a:tcPr/>
                </a:tc>
              </a:tr>
              <a:tr h="323850">
                <a:tc>
                  <a:txBody>
                    <a:bodyPr/>
                    <a:lstStyle/>
                    <a:p>
                      <a:pPr algn="ctr" fontAlgn="ctr"/>
                      <a:r>
                        <a:rPr lang="en-US" sz="1000" b="1" i="0" u="none" strike="noStrike" dirty="0">
                          <a:solidFill>
                            <a:srgbClr val="000000"/>
                          </a:solidFill>
                          <a:effectLst/>
                          <a:latin typeface="Calibri"/>
                        </a:rPr>
                        <a:t>Exit</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000000"/>
                          </a:solidFill>
                          <a:effectLst/>
                          <a:latin typeface="Calibri"/>
                        </a:rPr>
                        <a:t>Number of Crashes</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b"/>
                      <a:r>
                        <a:rPr lang="en-US" sz="1000" b="0" i="0" u="none" strike="noStrike" dirty="0">
                          <a:solidFill>
                            <a:srgbClr val="000000"/>
                          </a:solidFill>
                          <a:effectLst/>
                          <a:latin typeface="Calibri"/>
                        </a:rPr>
                        <a:t>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76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90500">
                <a:tc>
                  <a:txBody>
                    <a:bodyPr/>
                    <a:lstStyle/>
                    <a:p>
                      <a:pPr algn="ctr" fontAlgn="b"/>
                      <a:r>
                        <a:rPr lang="en-US" sz="1000" b="0" i="0" u="none" strike="noStrike" dirty="0">
                          <a:solidFill>
                            <a:srgbClr val="000000"/>
                          </a:solidFill>
                          <a:effectLst/>
                          <a:latin typeface="Calibri"/>
                        </a:rPr>
                        <a:t>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c>
                  <a:txBody>
                    <a:bodyPr/>
                    <a:lstStyle/>
                    <a:p>
                      <a:pPr algn="ctr" fontAlgn="b"/>
                      <a:r>
                        <a:rPr lang="en-US" sz="1000" b="0" i="0" u="none" strike="noStrike" dirty="0">
                          <a:solidFill>
                            <a:srgbClr val="000000"/>
                          </a:solidFill>
                          <a:effectLst/>
                          <a:latin typeface="Calibri"/>
                        </a:rPr>
                        <a:t>123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r>
              <a:tr h="190500">
                <a:tc>
                  <a:txBody>
                    <a:bodyPr/>
                    <a:lstStyle/>
                    <a:p>
                      <a:pPr algn="ctr" fontAlgn="b"/>
                      <a:r>
                        <a:rPr lang="en-US" sz="1000" b="0" i="0" u="none" strike="noStrike" dirty="0">
                          <a:solidFill>
                            <a:srgbClr val="000000"/>
                          </a:solidFill>
                          <a:effectLst/>
                          <a:latin typeface="Calibri"/>
                        </a:rPr>
                        <a:t>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c>
                  <a:txBody>
                    <a:bodyPr/>
                    <a:lstStyle/>
                    <a:p>
                      <a:pPr algn="ctr" fontAlgn="b"/>
                      <a:r>
                        <a:rPr lang="en-US" sz="1000" b="0" i="0" u="none" strike="noStrike" dirty="0">
                          <a:solidFill>
                            <a:srgbClr val="000000"/>
                          </a:solidFill>
                          <a:effectLst/>
                          <a:latin typeface="Calibri"/>
                        </a:rPr>
                        <a:t>70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r>
              <a:tr h="190500">
                <a:tc>
                  <a:txBody>
                    <a:bodyPr/>
                    <a:lstStyle/>
                    <a:p>
                      <a:pPr algn="ctr" fontAlgn="b"/>
                      <a:r>
                        <a:rPr lang="en-US" sz="1000" b="0" i="0" u="none" strike="noStrike" dirty="0">
                          <a:solidFill>
                            <a:srgbClr val="000000"/>
                          </a:solidFill>
                          <a:effectLst/>
                          <a:latin typeface="Calibri"/>
                        </a:rPr>
                        <a:t>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c>
                  <a:txBody>
                    <a:bodyPr/>
                    <a:lstStyle/>
                    <a:p>
                      <a:pPr algn="ctr" fontAlgn="b"/>
                      <a:r>
                        <a:rPr lang="en-US" sz="1000" b="0" i="0" u="none" strike="noStrike" dirty="0">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r>
              <a:tr h="190500">
                <a:tc>
                  <a:txBody>
                    <a:bodyPr/>
                    <a:lstStyle/>
                    <a:p>
                      <a:pPr algn="ctr" fontAlgn="b"/>
                      <a:r>
                        <a:rPr lang="en-US" sz="1000" b="0" i="0" u="none" strike="noStrike" dirty="0">
                          <a:solidFill>
                            <a:srgbClr val="000000"/>
                          </a:solidFill>
                          <a:effectLst/>
                          <a:latin typeface="Calibri"/>
                        </a:rPr>
                        <a:t>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c>
                  <a:txBody>
                    <a:bodyPr/>
                    <a:lstStyle/>
                    <a:p>
                      <a:pPr algn="ctr" fontAlgn="b"/>
                      <a:r>
                        <a:rPr lang="en-US" sz="1000" b="0" i="0" u="none" strike="noStrike" dirty="0">
                          <a:solidFill>
                            <a:srgbClr val="000000"/>
                          </a:solidFill>
                          <a:effectLst/>
                          <a:latin typeface="Calibri"/>
                        </a:rPr>
                        <a:t>153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r>
              <a:tr h="190500">
                <a:tc>
                  <a:txBody>
                    <a:bodyPr/>
                    <a:lstStyle/>
                    <a:p>
                      <a:pPr algn="ctr" fontAlgn="b"/>
                      <a:r>
                        <a:rPr lang="en-US" sz="1000" b="0" i="0" u="none" strike="noStrike" dirty="0">
                          <a:solidFill>
                            <a:srgbClr val="000000"/>
                          </a:solidFill>
                          <a:effectLst/>
                          <a:latin typeface="Calibri"/>
                        </a:rPr>
                        <a:t>16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c>
                  <a:txBody>
                    <a:bodyPr/>
                    <a:lstStyle/>
                    <a:p>
                      <a:pPr algn="ctr" fontAlgn="b"/>
                      <a:r>
                        <a:rPr lang="en-US" sz="1000" b="0" i="0" u="none" strike="noStrike" dirty="0">
                          <a:solidFill>
                            <a:srgbClr val="000000"/>
                          </a:solidFill>
                          <a:effectLst/>
                          <a:latin typeface="Calibri"/>
                        </a:rPr>
                        <a:t>308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2EACB"/>
                    </a:solidFill>
                  </a:tcPr>
                </a:tc>
              </a:tr>
              <a:tr h="190500">
                <a:tc>
                  <a:txBody>
                    <a:bodyPr/>
                    <a:lstStyle/>
                    <a:p>
                      <a:pPr algn="ctr" fontAlgn="b"/>
                      <a:r>
                        <a:rPr lang="en-US" sz="1000" b="0" i="0" u="none" strike="noStrike" dirty="0">
                          <a:solidFill>
                            <a:srgbClr val="000000"/>
                          </a:solidFill>
                          <a:effectLst/>
                          <a:latin typeface="Calibri"/>
                        </a:rPr>
                        <a:t>17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00025">
                <a:tc>
                  <a:txBody>
                    <a:bodyPr/>
                    <a:lstStyle/>
                    <a:p>
                      <a:pPr algn="ctr" fontAlgn="b"/>
                      <a:r>
                        <a:rPr lang="en-US" sz="1000" b="0" i="0" u="none" strike="noStrike" dirty="0" smtClean="0">
                          <a:solidFill>
                            <a:srgbClr val="000000"/>
                          </a:solidFill>
                          <a:effectLst/>
                          <a:latin typeface="Calibri"/>
                        </a:rPr>
                        <a:t>18 &amp; 19</a:t>
                      </a:r>
                      <a:endParaRPr lang="en-US"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a:rPr>
                        <a:t>Not Available</a:t>
                      </a:r>
                      <a:endParaRPr lang="en-US" sz="1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ctr" fontAlgn="b"/>
                      <a:r>
                        <a:rPr lang="en-US" sz="800" b="0" i="0" u="none" strike="noStrike" dirty="0">
                          <a:solidFill>
                            <a:srgbClr val="000000"/>
                          </a:solidFill>
                          <a:effectLst/>
                          <a:latin typeface="Calibri"/>
                        </a:rPr>
                        <a:t>Breakdown Lane in Use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E2EACB"/>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8382000" y="6416675"/>
            <a:ext cx="533400" cy="365125"/>
          </a:xfrm>
        </p:spPr>
        <p:txBody>
          <a:bodyPr/>
          <a:lstStyle/>
          <a:p>
            <a:pPr>
              <a:defRPr/>
            </a:pPr>
            <a:fld id="{D9418C7D-7FA7-44A0-8EF4-D96CCEA12C1C}" type="slidenum">
              <a:rPr lang="en-US"/>
              <a:pPr>
                <a:defRPr/>
              </a:pPr>
              <a:t>13</a:t>
            </a:fld>
            <a:endParaRPr lang="en-US" dirty="0"/>
          </a:p>
        </p:txBody>
      </p:sp>
      <p:sp>
        <p:nvSpPr>
          <p:cNvPr id="54274" name="Title 5"/>
          <p:cNvSpPr>
            <a:spLocks noGrp="1"/>
          </p:cNvSpPr>
          <p:nvPr>
            <p:ph type="title"/>
          </p:nvPr>
        </p:nvSpPr>
        <p:spPr>
          <a:xfrm>
            <a:off x="304800" y="100013"/>
            <a:ext cx="8166100" cy="433387"/>
          </a:xfrm>
        </p:spPr>
        <p:txBody>
          <a:bodyPr/>
          <a:lstStyle/>
          <a:p>
            <a:r>
              <a:rPr lang="en-US" smtClean="0"/>
              <a:t/>
            </a:r>
            <a:br>
              <a:rPr lang="en-US" smtClean="0"/>
            </a:br>
            <a:endParaRPr lang="en-US" smtClean="0"/>
          </a:p>
        </p:txBody>
      </p:sp>
      <p:sp>
        <p:nvSpPr>
          <p:cNvPr id="54275" name="Title 1"/>
          <p:cNvSpPr txBox="1">
            <a:spLocks/>
          </p:cNvSpPr>
          <p:nvPr/>
        </p:nvSpPr>
        <p:spPr bwMode="auto">
          <a:xfrm>
            <a:off x="304800" y="176213"/>
            <a:ext cx="8164513" cy="357187"/>
          </a:xfrm>
          <a:prstGeom prst="rect">
            <a:avLst/>
          </a:prstGeom>
          <a:noFill/>
          <a:ln w="9525">
            <a:noFill/>
            <a:miter lim="800000"/>
            <a:headEnd/>
            <a:tailEnd/>
          </a:ln>
        </p:spPr>
        <p:txBody>
          <a:bodyPr lIns="0" tIns="0" rIns="0" bIns="0" anchor="b"/>
          <a:lstStyle/>
          <a:p>
            <a:pPr>
              <a:lnSpc>
                <a:spcPts val="2400"/>
              </a:lnSpc>
            </a:pPr>
            <a:r>
              <a:rPr lang="en-US" sz="2000">
                <a:solidFill>
                  <a:schemeClr val="accent2"/>
                </a:solidFill>
                <a:latin typeface="Cambria" pitchFamily="18" charset="0"/>
              </a:rPr>
              <a:t>Route 3 Alternatives being considered under Project Mobility </a:t>
            </a:r>
          </a:p>
        </p:txBody>
      </p:sp>
      <p:sp>
        <p:nvSpPr>
          <p:cNvPr id="54276" name="Content Placeholder 2"/>
          <p:cNvSpPr>
            <a:spLocks noGrp="1"/>
          </p:cNvSpPr>
          <p:nvPr>
            <p:ph sz="quarter" idx="4294967295"/>
          </p:nvPr>
        </p:nvSpPr>
        <p:spPr>
          <a:xfrm>
            <a:off x="381000" y="762000"/>
            <a:ext cx="8166100" cy="5330825"/>
          </a:xfrm>
        </p:spPr>
        <p:txBody>
          <a:bodyPr/>
          <a:lstStyle/>
          <a:p>
            <a:pPr>
              <a:buClr>
                <a:srgbClr val="004165"/>
              </a:buClr>
            </a:pPr>
            <a:r>
              <a:rPr smtClean="0">
                <a:latin typeface="Calibri" pitchFamily="34" charset="0"/>
                <a:ea typeface="ＭＳ Ｐゴシック" pitchFamily="34" charset="-128"/>
                <a:cs typeface="Times New Roman" pitchFamily="18" charset="0"/>
              </a:rPr>
              <a:t>The project limits are being evaluated from Braintree to Duxbury </a:t>
            </a:r>
          </a:p>
          <a:p>
            <a:pPr marL="514350" lvl="1" indent="-285750" eaLnBrk="0" hangingPunct="0">
              <a:buClr>
                <a:schemeClr val="tx1"/>
              </a:buClr>
            </a:pPr>
            <a:r>
              <a:rPr smtClean="0">
                <a:latin typeface="Calibri" pitchFamily="34" charset="0"/>
                <a:ea typeface="ＭＳ Ｐゴシック" pitchFamily="34" charset="-128"/>
                <a:cs typeface="Times New Roman" pitchFamily="18" charset="0"/>
              </a:rPr>
              <a:t>The State Highway Layout varies in width along Route 3 from Braintree, where the median is typically 46-feet wide, to Duxbury, where the median is approximately 96 feet wide.  The middle section in the Hingham area has a 118 foot median typically</a:t>
            </a:r>
          </a:p>
          <a:p>
            <a:pPr marL="514350" lvl="1" indent="-285750" eaLnBrk="0" hangingPunct="0">
              <a:buClr>
                <a:schemeClr val="tx1"/>
              </a:buClr>
            </a:pPr>
            <a:r>
              <a:rPr smtClean="0">
                <a:latin typeface="Calibri" pitchFamily="34" charset="0"/>
                <a:ea typeface="ＭＳ Ｐゴシック" pitchFamily="34" charset="-128"/>
                <a:cs typeface="Times New Roman" pitchFamily="18" charset="0"/>
              </a:rPr>
              <a:t>Consequently, the project has been broken into three segments to determine where the Express Toll Lanes would be located and to determine what their impacts might be</a:t>
            </a:r>
          </a:p>
          <a:p>
            <a:pPr marL="514350" lvl="1" indent="-285750" eaLnBrk="0" hangingPunct="0">
              <a:buClr>
                <a:schemeClr val="tx1"/>
              </a:buClr>
            </a:pPr>
            <a:r>
              <a:rPr smtClean="0">
                <a:latin typeface="Calibri" pitchFamily="34" charset="0"/>
                <a:ea typeface="ＭＳ Ｐゴシック" pitchFamily="34" charset="-128"/>
                <a:cs typeface="Times New Roman" pitchFamily="18" charset="0"/>
              </a:rPr>
              <a:t>The next slides show options for each of the three sections</a:t>
            </a:r>
          </a:p>
          <a:p>
            <a:pPr>
              <a:spcBef>
                <a:spcPts val="1800"/>
              </a:spcBef>
              <a:buClr>
                <a:srgbClr val="004165"/>
              </a:buClr>
            </a:pPr>
            <a:r>
              <a:rPr smtClean="0">
                <a:latin typeface="Calibri" pitchFamily="34" charset="0"/>
                <a:ea typeface="ＭＳ Ｐゴシック" pitchFamily="34" charset="-128"/>
                <a:cs typeface="Times New Roman" pitchFamily="18" charset="0"/>
              </a:rPr>
              <a:t>Several Express Toll Lane Options are being evaluated</a:t>
            </a:r>
          </a:p>
          <a:p>
            <a:pPr marL="514350" lvl="1" indent="-285750" eaLnBrk="0" hangingPunct="0"/>
            <a:r>
              <a:rPr smtClean="0">
                <a:latin typeface="Calibri" pitchFamily="34" charset="0"/>
                <a:ea typeface="ＭＳ Ｐゴシック" pitchFamily="34" charset="-128"/>
                <a:cs typeface="Times New Roman" pitchFamily="18" charset="0"/>
              </a:rPr>
              <a:t>A two-lane reversible facility in the median would operate only during peak hours</a:t>
            </a:r>
          </a:p>
          <a:p>
            <a:pPr marL="514350" lvl="1" indent="-285750" eaLnBrk="0" hangingPunct="0"/>
            <a:r>
              <a:rPr smtClean="0">
                <a:latin typeface="Calibri" pitchFamily="34" charset="0"/>
                <a:ea typeface="ＭＳ Ｐゴシック" pitchFamily="34" charset="-128"/>
                <a:cs typeface="Times New Roman" pitchFamily="18" charset="0"/>
              </a:rPr>
              <a:t>There could be one permanent lane – collecting tolls 24/7 – in each direction attached to the northbound and southbound barrels in the median</a:t>
            </a:r>
          </a:p>
          <a:p>
            <a:pPr>
              <a:spcBef>
                <a:spcPts val="1800"/>
              </a:spcBef>
              <a:buClr>
                <a:srgbClr val="004165"/>
              </a:buClr>
            </a:pPr>
            <a:r>
              <a:rPr smtClean="0">
                <a:latin typeface="Calibri" pitchFamily="34" charset="0"/>
                <a:ea typeface="ＭＳ Ｐゴシック" pitchFamily="34" charset="-128"/>
                <a:cs typeface="Times New Roman" pitchFamily="18" charset="0"/>
              </a:rPr>
              <a:t>Ingress and Egress Points are also being evaluated</a:t>
            </a:r>
          </a:p>
          <a:p>
            <a:pPr marL="514350" lvl="1" indent="-285750" eaLnBrk="0" hangingPunct="0">
              <a:buFont typeface="Wingdings" pitchFamily="2" charset="2"/>
              <a:buChar char="§"/>
            </a:pPr>
            <a:r>
              <a:rPr smtClean="0">
                <a:latin typeface="Calibri" pitchFamily="34" charset="0"/>
                <a:ea typeface="ＭＳ Ｐゴシック" pitchFamily="34" charset="-128"/>
                <a:cs typeface="Times New Roman" pitchFamily="18" charset="0"/>
              </a:rPr>
              <a:t>Tolls would likely be charged for each segment of the toll lanes between ingress and egress points</a:t>
            </a:r>
          </a:p>
          <a:p>
            <a:pPr marL="514350" lvl="1" indent="-285750" eaLnBrk="0" hangingPunct="0">
              <a:buFont typeface="Wingdings" pitchFamily="2" charset="2"/>
              <a:buChar char="§"/>
            </a:pPr>
            <a:r>
              <a:rPr smtClean="0">
                <a:latin typeface="Calibri" pitchFamily="34" charset="0"/>
                <a:ea typeface="ＭＳ Ｐゴシック" pitchFamily="34" charset="-128"/>
                <a:cs typeface="Times New Roman" pitchFamily="18" charset="0"/>
              </a:rPr>
              <a:t>There will always be the free alternative of the general purpose lanes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800" y="152400"/>
            <a:ext cx="8686800" cy="368300"/>
          </a:xfrm>
        </p:spPr>
        <p:txBody>
          <a:bodyPr/>
          <a:lstStyle/>
          <a:p>
            <a:pPr>
              <a:lnSpc>
                <a:spcPts val="1900"/>
              </a:lnSpc>
            </a:pPr>
            <a:r>
              <a:rPr lang="en-US" sz="1700" smtClean="0"/>
              <a:t>South Section – Exit 11 (Route 14/Congress Street) to Exit 14 (Route 228/Hingham Street)</a:t>
            </a:r>
          </a:p>
        </p:txBody>
      </p:sp>
      <p:sp>
        <p:nvSpPr>
          <p:cNvPr id="3" name="Slide Number Placeholder 2"/>
          <p:cNvSpPr>
            <a:spLocks noGrp="1"/>
          </p:cNvSpPr>
          <p:nvPr>
            <p:ph type="sldNum" sz="quarter" idx="10"/>
          </p:nvPr>
        </p:nvSpPr>
        <p:spPr/>
        <p:txBody>
          <a:bodyPr/>
          <a:lstStyle/>
          <a:p>
            <a:pPr>
              <a:defRPr/>
            </a:pPr>
            <a:fld id="{03ED7580-7C53-4B38-896C-C492E1D4EB86}" type="slidenum">
              <a:rPr lang="en-US"/>
              <a:pPr>
                <a:defRPr/>
              </a:pPr>
              <a:t>14</a:t>
            </a:fld>
            <a:endParaRPr lang="en-US" dirty="0"/>
          </a:p>
        </p:txBody>
      </p:sp>
      <p:graphicFrame>
        <p:nvGraphicFramePr>
          <p:cNvPr id="20" name="Content Placeholder 11"/>
          <p:cNvGraphicFramePr>
            <a:graphicFrameLocks noGrp="1"/>
          </p:cNvGraphicFramePr>
          <p:nvPr>
            <p:ph idx="1"/>
          </p:nvPr>
        </p:nvGraphicFramePr>
        <p:xfrm>
          <a:off x="292462" y="838200"/>
          <a:ext cx="8622940" cy="2647568"/>
        </p:xfrm>
        <a:graphic>
          <a:graphicData uri="http://schemas.openxmlformats.org/drawingml/2006/table">
            <a:tbl>
              <a:tblPr/>
              <a:tblGrid>
                <a:gridCol w="25400"/>
                <a:gridCol w="89264"/>
                <a:gridCol w="119019"/>
                <a:gridCol w="89264"/>
                <a:gridCol w="89264"/>
                <a:gridCol w="89264"/>
                <a:gridCol w="89264"/>
                <a:gridCol w="89264"/>
                <a:gridCol w="119019"/>
                <a:gridCol w="100226"/>
                <a:gridCol w="119019"/>
                <a:gridCol w="89264"/>
                <a:gridCol w="89264"/>
                <a:gridCol w="119019"/>
                <a:gridCol w="89264"/>
                <a:gridCol w="89264"/>
                <a:gridCol w="89264"/>
                <a:gridCol w="89264"/>
                <a:gridCol w="89264"/>
                <a:gridCol w="89264"/>
                <a:gridCol w="119019"/>
                <a:gridCol w="89264"/>
                <a:gridCol w="89264"/>
                <a:gridCol w="89264"/>
                <a:gridCol w="93962"/>
                <a:gridCol w="106491"/>
                <a:gridCol w="89264"/>
                <a:gridCol w="119019"/>
                <a:gridCol w="119019"/>
                <a:gridCol w="119019"/>
                <a:gridCol w="89264"/>
                <a:gridCol w="89264"/>
                <a:gridCol w="89264"/>
                <a:gridCol w="119019"/>
                <a:gridCol w="119019"/>
                <a:gridCol w="89264"/>
                <a:gridCol w="119019"/>
                <a:gridCol w="89264"/>
                <a:gridCol w="89264"/>
                <a:gridCol w="119019"/>
                <a:gridCol w="100226"/>
                <a:gridCol w="89264"/>
                <a:gridCol w="119019"/>
                <a:gridCol w="93962"/>
                <a:gridCol w="89264"/>
                <a:gridCol w="119019"/>
                <a:gridCol w="119019"/>
                <a:gridCol w="93962"/>
                <a:gridCol w="93962"/>
                <a:gridCol w="89264"/>
                <a:gridCol w="100226"/>
                <a:gridCol w="119019"/>
                <a:gridCol w="119019"/>
                <a:gridCol w="119019"/>
                <a:gridCol w="119019"/>
                <a:gridCol w="89264"/>
                <a:gridCol w="100226"/>
                <a:gridCol w="119019"/>
                <a:gridCol w="119019"/>
                <a:gridCol w="89264"/>
                <a:gridCol w="119019"/>
                <a:gridCol w="119019"/>
                <a:gridCol w="89264"/>
                <a:gridCol w="119019"/>
                <a:gridCol w="117453"/>
                <a:gridCol w="89264"/>
                <a:gridCol w="89264"/>
                <a:gridCol w="89264"/>
                <a:gridCol w="89264"/>
                <a:gridCol w="98660"/>
                <a:gridCol w="89264"/>
                <a:gridCol w="89264"/>
                <a:gridCol w="89264"/>
                <a:gridCol w="89264"/>
                <a:gridCol w="89264"/>
                <a:gridCol w="89264"/>
                <a:gridCol w="89264"/>
                <a:gridCol w="89264"/>
                <a:gridCol w="89264"/>
                <a:gridCol w="89264"/>
                <a:gridCol w="89264"/>
                <a:gridCol w="89264"/>
                <a:gridCol w="89264"/>
                <a:gridCol w="89264"/>
                <a:gridCol w="89264"/>
                <a:gridCol w="89264"/>
                <a:gridCol w="89264"/>
                <a:gridCol w="89264"/>
              </a:tblGrid>
              <a:tr h="99576">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11">
                  <a:txBody>
                    <a:bodyPr/>
                    <a:lstStyle/>
                    <a:p>
                      <a:pPr algn="l" fontAlgn="b"/>
                      <a:r>
                        <a:rPr lang="en-US" sz="700" b="0" i="0" u="sng" strike="noStrike" dirty="0" smtClean="0">
                          <a:solidFill>
                            <a:srgbClr val="000000"/>
                          </a:solidFill>
                          <a:effectLst/>
                          <a:latin typeface="Calibri"/>
                        </a:rPr>
                        <a:t>Legend</a:t>
                      </a:r>
                    </a:p>
                  </a:txBody>
                  <a:tcPr marL="0" marR="0" marT="0" marB="0" anchor="b">
                    <a:lnL>
                      <a:noFill/>
                    </a:lnL>
                    <a:lnR>
                      <a:noFill/>
                    </a:lnR>
                    <a:lnT>
                      <a:noFill/>
                    </a:lnT>
                    <a:lnB>
                      <a:noFill/>
                    </a:lnB>
                    <a:noFill/>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1041">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a:noFill/>
                    </a:lnB>
                    <a:solidFill>
                      <a:srgbClr val="A6A6A6"/>
                    </a:solidFill>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13">
                  <a:txBody>
                    <a:bodyPr/>
                    <a:lstStyle/>
                    <a:p>
                      <a:pPr marL="0" marR="0" indent="0" algn="l" defTabSz="913331"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Concrete Median Barrier</a:t>
                      </a: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132768">
                <a:tc gridSpan="46">
                  <a:txBody>
                    <a:bodyPr/>
                    <a:lstStyle/>
                    <a:p>
                      <a:pPr algn="l" fontAlgn="b"/>
                      <a:r>
                        <a:rPr lang="en-US" sz="1200" b="1" i="0" u="sng" strike="noStrike" dirty="0">
                          <a:solidFill>
                            <a:srgbClr val="000000"/>
                          </a:solidFill>
                          <a:effectLst/>
                          <a:latin typeface="Calibri"/>
                        </a:rPr>
                        <a:t>Option #1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132768">
                <a:tc gridSpan="46">
                  <a:txBody>
                    <a:bodyPr/>
                    <a:lstStyle/>
                    <a:p>
                      <a:pPr algn="l" fontAlgn="b"/>
                      <a:r>
                        <a:rPr lang="en-US" sz="1200" b="1" i="0" u="none" strike="noStrike" dirty="0">
                          <a:solidFill>
                            <a:srgbClr val="000000"/>
                          </a:solidFill>
                          <a:effectLst/>
                          <a:latin typeface="Calibri"/>
                        </a:rPr>
                        <a:t>Two Express Toll Lanes Reversible At Grade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132768">
                <a:tc gridSpan="46">
                  <a:txBody>
                    <a:bodyPr/>
                    <a:lstStyle/>
                    <a:p>
                      <a:pPr algn="l" fontAlgn="b"/>
                      <a:r>
                        <a:rPr lang="en-US" sz="1200" b="0" i="0" u="none" strike="noStrike" dirty="0">
                          <a:solidFill>
                            <a:srgbClr val="000000"/>
                          </a:solidFill>
                          <a:effectLst/>
                          <a:latin typeface="Calibri"/>
                        </a:rPr>
                        <a:t>Two General Purpose Lanes and Restored Shoulder NB and </a:t>
                      </a:r>
                      <a:r>
                        <a:rPr lang="en-US" sz="1200" b="0" i="0" u="none" strike="noStrike" dirty="0" smtClean="0">
                          <a:solidFill>
                            <a:srgbClr val="000000"/>
                          </a:solidFill>
                          <a:effectLst/>
                          <a:latin typeface="Calibri"/>
                        </a:rPr>
                        <a:t>SB</a:t>
                      </a:r>
                    </a:p>
                    <a:p>
                      <a:pPr algn="l" fontAlgn="b"/>
                      <a:r>
                        <a:rPr lang="en-US" sz="1200" b="1" i="0" u="none" strike="noStrike" dirty="0" smtClean="0">
                          <a:solidFill>
                            <a:srgbClr val="000000"/>
                          </a:solidFill>
                          <a:effectLst/>
                          <a:latin typeface="Calibri"/>
                        </a:rPr>
                        <a:t>No Widening Required</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4834">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5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0" i="0" u="none" strike="noStrike" dirty="0">
                          <a:solidFill>
                            <a:srgbClr val="000000"/>
                          </a:solidFill>
                          <a:effectLst/>
                          <a:latin typeface="Calibri"/>
                        </a:rPr>
                        <a:t>172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6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800" b="0" i="0" u="none" strike="noStrike" dirty="0">
                          <a:solidFill>
                            <a:srgbClr val="000000"/>
                          </a:solidFill>
                          <a:effectLst/>
                          <a:latin typeface="Calibri"/>
                        </a:rPr>
                        <a:t>96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endParaRPr lang="en-US" sz="5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345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4834">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rowSpan="2" gridSpan="15">
                  <a:txBody>
                    <a:bodyPr/>
                    <a:lstStyle/>
                    <a:p>
                      <a:pPr algn="ctr" fontAlgn="ctr"/>
                      <a:r>
                        <a:rPr lang="en-US" sz="800" b="0" i="0" u="none" strike="noStrike" dirty="0" smtClean="0">
                          <a:solidFill>
                            <a:srgbClr val="000000"/>
                          </a:solidFill>
                          <a:effectLst/>
                          <a:latin typeface="Calibri"/>
                        </a:rPr>
                        <a:t>Southbound 2 General </a:t>
                      </a:r>
                      <a:r>
                        <a:rPr lang="en-US" sz="800" b="0" i="0" u="none" strike="noStrike" dirty="0">
                          <a:solidFill>
                            <a:srgbClr val="000000"/>
                          </a:solidFill>
                          <a:effectLst/>
                          <a:latin typeface="Calibri"/>
                        </a:rPr>
                        <a:t>Purpose </a:t>
                      </a:r>
                      <a:r>
                        <a:rPr lang="en-US" sz="800" b="0" i="0" u="none" strike="noStrike" dirty="0" smtClean="0">
                          <a:solidFill>
                            <a:srgbClr val="000000"/>
                          </a:solidFill>
                          <a:effectLst/>
                          <a:latin typeface="Calibri"/>
                        </a:rPr>
                        <a:t>Lanes </a:t>
                      </a:r>
                      <a:r>
                        <a:rPr lang="en-US" sz="800" b="0" i="0" u="none" strike="noStrike" dirty="0">
                          <a:solidFill>
                            <a:srgbClr val="000000"/>
                          </a:solidFill>
                          <a:effectLst/>
                          <a:latin typeface="Calibri"/>
                        </a:rPr>
                        <a:t>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10">
                  <a:txBody>
                    <a:bodyPr/>
                    <a:lstStyle/>
                    <a:p>
                      <a:pPr algn="ctr" fontAlgn="b"/>
                      <a:r>
                        <a:rPr lang="en-US" sz="800" b="0" i="0" u="none" strike="noStrike" dirty="0">
                          <a:solidFill>
                            <a:srgbClr val="000000"/>
                          </a:solidFill>
                          <a:effectLst/>
                          <a:latin typeface="Calibri"/>
                        </a:rPr>
                        <a:t>Two Express Toll Lanes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27">
                  <a:txBody>
                    <a:bodyPr/>
                    <a:lstStyle/>
                    <a:p>
                      <a:pPr algn="ctr" fontAlgn="b"/>
                      <a:r>
                        <a:rPr lang="en-US" sz="800" b="0" i="0" u="none" strike="noStrike" dirty="0">
                          <a:solidFill>
                            <a:srgbClr val="000000"/>
                          </a:solidFill>
                          <a:effectLst/>
                          <a:latin typeface="Calibri"/>
                        </a:rPr>
                        <a:t>Open Median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rowSpan="2" gridSpan="16">
                  <a:txBody>
                    <a:bodyPr/>
                    <a:lstStyle/>
                    <a:p>
                      <a:pPr algn="ctr" fontAlgn="ctr"/>
                      <a:r>
                        <a:rPr lang="en-US" sz="800" b="0" i="0" u="none" strike="noStrike" dirty="0">
                          <a:solidFill>
                            <a:srgbClr val="000000"/>
                          </a:solidFill>
                          <a:effectLst/>
                          <a:latin typeface="Calibri"/>
                        </a:rPr>
                        <a:t>Northbound 2 General Purpose </a:t>
                      </a:r>
                      <a:r>
                        <a:rPr lang="en-US" sz="800" b="0" i="0" u="none" strike="noStrike" dirty="0" smtClean="0">
                          <a:solidFill>
                            <a:srgbClr val="000000"/>
                          </a:solidFill>
                          <a:effectLst/>
                          <a:latin typeface="Calibri"/>
                        </a:rPr>
                        <a:t>Lanes </a:t>
                      </a:r>
                      <a:r>
                        <a:rPr lang="en-US" sz="800" b="0" i="0" u="none" strike="noStrike" dirty="0">
                          <a:solidFill>
                            <a:srgbClr val="000000"/>
                          </a:solidFill>
                          <a:effectLst/>
                          <a:latin typeface="Calibri"/>
                        </a:rPr>
                        <a:t>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9576">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0">
                  <a:txBody>
                    <a:bodyPr/>
                    <a:lstStyle/>
                    <a:p>
                      <a:pPr algn="ctr" fontAlgn="b"/>
                      <a:r>
                        <a:rPr lang="en-US" sz="800" b="0" i="0" u="none" strike="noStrike" dirty="0">
                          <a:solidFill>
                            <a:srgbClr val="000000"/>
                          </a:solidFill>
                          <a:effectLst/>
                          <a:latin typeface="Calibri"/>
                        </a:rPr>
                        <a:t>Reversible at grade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99576">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cxnSp>
        <p:nvCxnSpPr>
          <p:cNvPr id="21" name="Straight Arrow Connector 20"/>
          <p:cNvCxnSpPr/>
          <p:nvPr/>
        </p:nvCxnSpPr>
        <p:spPr>
          <a:xfrm>
            <a:off x="1581150" y="27590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7677150" y="27590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505200" y="2727325"/>
            <a:ext cx="0" cy="24447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228603" y="3567906"/>
          <a:ext cx="8704588" cy="2404742"/>
        </p:xfrm>
        <a:graphic>
          <a:graphicData uri="http://schemas.openxmlformats.org/drawingml/2006/table">
            <a:tbl>
              <a:tblPr/>
              <a:tblGrid>
                <a:gridCol w="89248"/>
                <a:gridCol w="89248"/>
                <a:gridCol w="117431"/>
                <a:gridCol w="89248"/>
                <a:gridCol w="89248"/>
                <a:gridCol w="89248"/>
                <a:gridCol w="89248"/>
                <a:gridCol w="89248"/>
                <a:gridCol w="118997"/>
                <a:gridCol w="100208"/>
                <a:gridCol w="118997"/>
                <a:gridCol w="89248"/>
                <a:gridCol w="89248"/>
                <a:gridCol w="118997"/>
                <a:gridCol w="89248"/>
                <a:gridCol w="89248"/>
                <a:gridCol w="89248"/>
                <a:gridCol w="89248"/>
                <a:gridCol w="89248"/>
                <a:gridCol w="89248"/>
                <a:gridCol w="118997"/>
                <a:gridCol w="89248"/>
                <a:gridCol w="89248"/>
                <a:gridCol w="89248"/>
                <a:gridCol w="93945"/>
                <a:gridCol w="106471"/>
                <a:gridCol w="89248"/>
                <a:gridCol w="118998"/>
                <a:gridCol w="118998"/>
                <a:gridCol w="63218"/>
                <a:gridCol w="55780"/>
                <a:gridCol w="74374"/>
                <a:gridCol w="25400"/>
                <a:gridCol w="89248"/>
                <a:gridCol w="25400"/>
                <a:gridCol w="71112"/>
                <a:gridCol w="61673"/>
                <a:gridCol w="57324"/>
                <a:gridCol w="75461"/>
                <a:gridCol w="43537"/>
                <a:gridCol w="89248"/>
                <a:gridCol w="118997"/>
                <a:gridCol w="89248"/>
                <a:gridCol w="89248"/>
                <a:gridCol w="118997"/>
                <a:gridCol w="100208"/>
                <a:gridCol w="89248"/>
                <a:gridCol w="118997"/>
                <a:gridCol w="93945"/>
                <a:gridCol w="89248"/>
                <a:gridCol w="118997"/>
                <a:gridCol w="118997"/>
                <a:gridCol w="93945"/>
                <a:gridCol w="93945"/>
                <a:gridCol w="89248"/>
                <a:gridCol w="100208"/>
                <a:gridCol w="118997"/>
                <a:gridCol w="118997"/>
                <a:gridCol w="118997"/>
                <a:gridCol w="118997"/>
                <a:gridCol w="89248"/>
                <a:gridCol w="100208"/>
                <a:gridCol w="118997"/>
                <a:gridCol w="118997"/>
                <a:gridCol w="89248"/>
                <a:gridCol w="118997"/>
                <a:gridCol w="118997"/>
                <a:gridCol w="89248"/>
                <a:gridCol w="118997"/>
                <a:gridCol w="118997"/>
                <a:gridCol w="89248"/>
                <a:gridCol w="89248"/>
                <a:gridCol w="89248"/>
                <a:gridCol w="89248"/>
                <a:gridCol w="100208"/>
                <a:gridCol w="89248"/>
                <a:gridCol w="89248"/>
                <a:gridCol w="89248"/>
                <a:gridCol w="89248"/>
                <a:gridCol w="89248"/>
                <a:gridCol w="89248"/>
                <a:gridCol w="89248"/>
                <a:gridCol w="89248"/>
                <a:gridCol w="89248"/>
                <a:gridCol w="89248"/>
                <a:gridCol w="89248"/>
                <a:gridCol w="89248"/>
                <a:gridCol w="89248"/>
                <a:gridCol w="89248"/>
                <a:gridCol w="89248"/>
                <a:gridCol w="89248"/>
                <a:gridCol w="89248"/>
                <a:gridCol w="89248"/>
              </a:tblGrid>
              <a:tr h="132768">
                <a:tc gridSpan="47">
                  <a:txBody>
                    <a:bodyPr/>
                    <a:lstStyle/>
                    <a:p>
                      <a:pPr algn="l" fontAlgn="b"/>
                      <a:r>
                        <a:rPr lang="en-US" sz="1200" b="1" i="0" u="sng" strike="noStrike" dirty="0">
                          <a:solidFill>
                            <a:srgbClr val="000000"/>
                          </a:solidFill>
                          <a:effectLst/>
                          <a:latin typeface="Calibri"/>
                        </a:rPr>
                        <a:t>Option #2</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132768">
                <a:tc rowSpan="2" gridSpan="53">
                  <a:txBody>
                    <a:bodyPr/>
                    <a:lstStyle/>
                    <a:p>
                      <a:pPr algn="l" fontAlgn="b"/>
                      <a:r>
                        <a:rPr lang="en-US" sz="1200" b="1" i="0" u="none" strike="noStrike" dirty="0">
                          <a:solidFill>
                            <a:srgbClr val="000000"/>
                          </a:solidFill>
                          <a:effectLst/>
                          <a:latin typeface="Calibri"/>
                        </a:rPr>
                        <a:t>Two Express Toll Lanes Fixed At Grade - One NB and One SB</a:t>
                      </a:r>
                    </a:p>
                    <a:p>
                      <a:pPr algn="l" fontAlgn="b"/>
                      <a:r>
                        <a:rPr lang="en-US" sz="1200" b="0" i="0" u="none" strike="noStrike" dirty="0">
                          <a:solidFill>
                            <a:srgbClr val="000000"/>
                          </a:solidFill>
                          <a:effectLst/>
                          <a:latin typeface="Calibri"/>
                        </a:rPr>
                        <a:t>Two General Purpose Lanes and Restored Shoulder NB and </a:t>
                      </a:r>
                      <a:r>
                        <a:rPr lang="en-US" sz="1200" b="0" i="0" u="none" strike="noStrike" dirty="0" smtClean="0">
                          <a:solidFill>
                            <a:srgbClr val="000000"/>
                          </a:solidFill>
                          <a:effectLst/>
                          <a:latin typeface="Calibri"/>
                        </a:rPr>
                        <a:t>SB</a:t>
                      </a:r>
                    </a:p>
                    <a:p>
                      <a:pPr algn="l" fontAlgn="b"/>
                      <a:r>
                        <a:rPr lang="en-US" sz="1200" b="1" i="0" u="none" strike="noStrike" dirty="0" smtClean="0">
                          <a:solidFill>
                            <a:srgbClr val="000000"/>
                          </a:solidFill>
                          <a:effectLst/>
                          <a:latin typeface="Calibri"/>
                        </a:rPr>
                        <a:t>No Widening</a:t>
                      </a:r>
                      <a:r>
                        <a:rPr lang="en-US" sz="1200" b="1" i="0" u="none" strike="noStrike" baseline="0" dirty="0" smtClean="0">
                          <a:solidFill>
                            <a:srgbClr val="000000"/>
                          </a:solidFill>
                          <a:effectLst/>
                          <a:latin typeface="Calibri"/>
                        </a:rPr>
                        <a:t> Required</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n-US"/>
                    </a:p>
                  </a:txBody>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rowSpan="2" h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132768">
                <a:tc gridSpan="53" vMerge="1">
                  <a:txBody>
                    <a:bodyPr/>
                    <a:lstStyle/>
                    <a:p>
                      <a:pPr algn="l" fontAlgn="b"/>
                      <a:endParaRPr lang="en-US" sz="1050" b="1"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4834">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4834">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0" i="0" u="none" strike="noStrike" dirty="0">
                          <a:solidFill>
                            <a:srgbClr val="000000"/>
                          </a:solidFill>
                          <a:effectLst/>
                          <a:latin typeface="Calibri"/>
                        </a:rPr>
                        <a:t>172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9576">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6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800" b="0" i="0" u="none" strike="noStrike" dirty="0">
                          <a:solidFill>
                            <a:srgbClr val="000000"/>
                          </a:solidFill>
                          <a:effectLst/>
                          <a:latin typeface="Calibri"/>
                        </a:rPr>
                        <a:t>96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834">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834">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0" i="0" u="none" strike="noStrike" dirty="0">
                          <a:solidFill>
                            <a:srgbClr val="000000"/>
                          </a:solidFill>
                          <a:effectLst/>
                          <a:latin typeface="Calibri"/>
                        </a:rPr>
                        <a:t>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4834">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4834">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smtClean="0">
                          <a:solidFill>
                            <a:srgbClr val="000000"/>
                          </a:solidFill>
                          <a:effectLst/>
                          <a:latin typeface="Calibri"/>
                        </a:rPr>
                        <a:t>12</a:t>
                      </a:r>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483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3454">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hMerge="1">
                  <a:txBody>
                    <a:bodyPr/>
                    <a:lstStyle/>
                    <a:p>
                      <a:endParaRPr lang="en-US"/>
                    </a:p>
                  </a:txBody>
                  <a:tcPr/>
                </a:tc>
                <a:tc gridSpan="2">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hMerge="1">
                  <a:txBody>
                    <a:bodyPr/>
                    <a:lstStyle/>
                    <a:p>
                      <a:endParaRPr lang="en-US"/>
                    </a:p>
                  </a:txBody>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diagCross">
                      <a:fgClr>
                        <a:srgbClr val="000000"/>
                      </a:fgClr>
                      <a:bgClr>
                        <a:srgbClr val="FFFFFF"/>
                      </a:bgClr>
                    </a:patt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5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5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4834">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94834">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rowSpan="2" gridSpan="15">
                  <a:txBody>
                    <a:bodyPr/>
                    <a:lstStyle/>
                    <a:p>
                      <a:pPr algn="ctr" fontAlgn="ctr"/>
                      <a:r>
                        <a:rPr lang="en-US" sz="800" b="0" i="0" u="none" strike="noStrike" dirty="0">
                          <a:solidFill>
                            <a:srgbClr val="000000"/>
                          </a:solidFill>
                          <a:effectLst/>
                          <a:latin typeface="Calibri"/>
                        </a:rPr>
                        <a:t>Southbound 2 General Purpose </a:t>
                      </a:r>
                      <a:r>
                        <a:rPr lang="en-US" sz="800" b="0" i="0" u="none" strike="noStrike" dirty="0" smtClean="0">
                          <a:solidFill>
                            <a:srgbClr val="000000"/>
                          </a:solidFill>
                          <a:effectLst/>
                          <a:latin typeface="Calibri"/>
                        </a:rPr>
                        <a:t>Lanes </a:t>
                      </a:r>
                      <a:r>
                        <a:rPr lang="en-US" sz="800" b="0" i="0" u="none" strike="noStrike" dirty="0">
                          <a:solidFill>
                            <a:srgbClr val="000000"/>
                          </a:solidFill>
                          <a:effectLst/>
                          <a:latin typeface="Calibri"/>
                        </a:rPr>
                        <a:t>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800" b="0" i="0" u="none" strike="noStrike" dirty="0">
                          <a:solidFill>
                            <a:srgbClr val="000000"/>
                          </a:solidFill>
                          <a:effectLst/>
                          <a:latin typeface="Calibri"/>
                        </a:rPr>
                        <a:t>Express </a:t>
                      </a:r>
                      <a:r>
                        <a:rPr lang="en-US" sz="800" b="0" i="0" u="none" strike="noStrike" dirty="0" smtClean="0">
                          <a:solidFill>
                            <a:srgbClr val="000000"/>
                          </a:solidFill>
                          <a:effectLst/>
                          <a:latin typeface="Calibri"/>
                        </a:rPr>
                        <a:t>Toll</a:t>
                      </a:r>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4">
                  <a:txBody>
                    <a:bodyPr/>
                    <a:lstStyle/>
                    <a:p>
                      <a:pPr algn="ctr" fontAlgn="b"/>
                      <a:r>
                        <a:rPr lang="en-US" sz="800" b="0" i="0" u="none" strike="noStrike" dirty="0">
                          <a:solidFill>
                            <a:srgbClr val="000000"/>
                          </a:solidFill>
                          <a:effectLst/>
                          <a:latin typeface="Calibri"/>
                        </a:rPr>
                        <a:t>Open Median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800" b="0" i="0" u="none" strike="noStrike" dirty="0">
                          <a:solidFill>
                            <a:srgbClr val="000000"/>
                          </a:solidFill>
                          <a:effectLst/>
                          <a:latin typeface="Calibri"/>
                        </a:rPr>
                        <a:t>Express </a:t>
                      </a:r>
                      <a:r>
                        <a:rPr lang="en-US" sz="800" b="0" i="0" u="none" strike="noStrike" dirty="0" smtClean="0">
                          <a:solidFill>
                            <a:srgbClr val="000000"/>
                          </a:solidFill>
                          <a:effectLst/>
                          <a:latin typeface="Calibri"/>
                        </a:rPr>
                        <a:t>Toll</a:t>
                      </a:r>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rowSpan="2" gridSpan="16">
                  <a:txBody>
                    <a:bodyPr/>
                    <a:lstStyle/>
                    <a:p>
                      <a:pPr algn="ctr" fontAlgn="ctr"/>
                      <a:r>
                        <a:rPr lang="en-US" sz="800" b="0" i="0" u="none" strike="noStrike" dirty="0">
                          <a:solidFill>
                            <a:srgbClr val="000000"/>
                          </a:solidFill>
                          <a:effectLst/>
                          <a:latin typeface="Calibri"/>
                        </a:rPr>
                        <a:t>Northbound 2 General Purpose </a:t>
                      </a:r>
                      <a:r>
                        <a:rPr lang="en-US" sz="800" b="0" i="0" u="none" strike="noStrike" dirty="0" smtClean="0">
                          <a:solidFill>
                            <a:srgbClr val="000000"/>
                          </a:solidFill>
                          <a:effectLst/>
                          <a:latin typeface="Calibri"/>
                        </a:rPr>
                        <a:t>Lanes </a:t>
                      </a:r>
                      <a:r>
                        <a:rPr lang="en-US" sz="800" b="0" i="0" u="none" strike="noStrike" dirty="0">
                          <a:solidFill>
                            <a:srgbClr val="000000"/>
                          </a:solidFill>
                          <a:effectLst/>
                          <a:latin typeface="Calibri"/>
                        </a:rPr>
                        <a:t>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94834">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4">
                  <a:txBody>
                    <a:bodyPr/>
                    <a:lstStyle/>
                    <a:p>
                      <a:pPr algn="ctr" fontAlgn="b"/>
                      <a:r>
                        <a:rPr lang="en-US" sz="800" b="0" i="0" u="none" strike="noStrike" dirty="0" smtClean="0">
                          <a:solidFill>
                            <a:srgbClr val="000000"/>
                          </a:solidFill>
                          <a:effectLst/>
                          <a:latin typeface="Calibri"/>
                        </a:rPr>
                        <a:t>Lane</a:t>
                      </a:r>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3">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ctr"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4">
                  <a:txBody>
                    <a:bodyPr/>
                    <a:lstStyle/>
                    <a:p>
                      <a:pPr algn="ctr" fontAlgn="b"/>
                      <a:r>
                        <a:rPr lang="en-US" sz="800" b="0" i="0" u="none" strike="noStrike" dirty="0" smtClean="0">
                          <a:solidFill>
                            <a:srgbClr val="000000"/>
                          </a:solidFill>
                          <a:effectLst/>
                          <a:latin typeface="Calibri"/>
                        </a:rPr>
                        <a:t>Lane</a:t>
                      </a: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cxnSp>
        <p:nvCxnSpPr>
          <p:cNvPr id="25" name="Straight Arrow Connector 24"/>
          <p:cNvCxnSpPr/>
          <p:nvPr/>
        </p:nvCxnSpPr>
        <p:spPr>
          <a:xfrm>
            <a:off x="1066800" y="27590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504950" y="53498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990600" y="53498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95600" y="2727325"/>
            <a:ext cx="0" cy="24447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53498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8161338" y="27590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7620000" y="53498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8104188" y="53498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6248400" y="53498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04800" y="165100"/>
            <a:ext cx="8686800" cy="368300"/>
          </a:xfrm>
        </p:spPr>
        <p:txBody>
          <a:bodyPr/>
          <a:lstStyle/>
          <a:p>
            <a:r>
              <a:rPr lang="en-US" smtClean="0"/>
              <a:t>Middle Section - Exit 14 (Route 228/Hingham) to Exit 16 (Route 18/Main Street)</a:t>
            </a:r>
          </a:p>
        </p:txBody>
      </p:sp>
      <p:sp>
        <p:nvSpPr>
          <p:cNvPr id="3" name="Slide Number Placeholder 2"/>
          <p:cNvSpPr>
            <a:spLocks noGrp="1"/>
          </p:cNvSpPr>
          <p:nvPr>
            <p:ph type="sldNum" sz="quarter" idx="10"/>
          </p:nvPr>
        </p:nvSpPr>
        <p:spPr/>
        <p:txBody>
          <a:bodyPr/>
          <a:lstStyle/>
          <a:p>
            <a:pPr>
              <a:defRPr/>
            </a:pPr>
            <a:fld id="{1D355C26-D697-451F-AA87-38FC8D9A33E0}" type="slidenum">
              <a:rPr lang="en-US"/>
              <a:pPr>
                <a:defRPr/>
              </a:pPr>
              <a:t>15</a:t>
            </a:fld>
            <a:endParaRPr lang="en-US" dirty="0"/>
          </a:p>
        </p:txBody>
      </p:sp>
      <p:graphicFrame>
        <p:nvGraphicFramePr>
          <p:cNvPr id="20" name="Content Placeholder 4"/>
          <p:cNvGraphicFramePr>
            <a:graphicFrameLocks noGrp="1"/>
          </p:cNvGraphicFramePr>
          <p:nvPr>
            <p:ph idx="1"/>
          </p:nvPr>
        </p:nvGraphicFramePr>
        <p:xfrm>
          <a:off x="565150" y="609600"/>
          <a:ext cx="8013700" cy="5524500"/>
        </p:xfrm>
        <a:graphic>
          <a:graphicData uri="http://schemas.openxmlformats.org/drawingml/2006/table">
            <a:tbl>
              <a:tblPr/>
              <a:tblGrid>
                <a:gridCol w="114924"/>
                <a:gridCol w="114924"/>
                <a:gridCol w="153231"/>
                <a:gridCol w="114924"/>
                <a:gridCol w="114924"/>
                <a:gridCol w="114924"/>
                <a:gridCol w="114924"/>
                <a:gridCol w="114924"/>
                <a:gridCol w="153231"/>
                <a:gridCol w="129037"/>
                <a:gridCol w="235896"/>
                <a:gridCol w="114924"/>
                <a:gridCol w="114924"/>
                <a:gridCol w="153231"/>
                <a:gridCol w="114924"/>
                <a:gridCol w="114924"/>
                <a:gridCol w="114924"/>
                <a:gridCol w="114924"/>
                <a:gridCol w="114924"/>
                <a:gridCol w="114924"/>
                <a:gridCol w="153231"/>
                <a:gridCol w="114924"/>
                <a:gridCol w="114924"/>
                <a:gridCol w="114924"/>
                <a:gridCol w="114924"/>
                <a:gridCol w="153231"/>
                <a:gridCol w="114924"/>
                <a:gridCol w="114924"/>
                <a:gridCol w="153231"/>
                <a:gridCol w="153231"/>
                <a:gridCol w="137102"/>
                <a:gridCol w="114924"/>
                <a:gridCol w="120972"/>
                <a:gridCol w="114924"/>
                <a:gridCol w="112907"/>
                <a:gridCol w="153231"/>
                <a:gridCol w="153231"/>
                <a:gridCol w="114924"/>
                <a:gridCol w="153231"/>
                <a:gridCol w="114924"/>
                <a:gridCol w="114924"/>
                <a:gridCol w="114924"/>
                <a:gridCol w="112907"/>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gridCol w="114924"/>
              </a:tblGrid>
              <a:tr h="152400">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gridSpan="11">
                  <a:txBody>
                    <a:bodyPr/>
                    <a:lstStyle/>
                    <a:p>
                      <a:pPr algn="l" fontAlgn="b"/>
                      <a:r>
                        <a:rPr lang="en-US" sz="900" b="0" i="0" u="sng" strike="noStrike" dirty="0" smtClean="0">
                          <a:solidFill>
                            <a:srgbClr val="000000"/>
                          </a:solidFill>
                          <a:effectLst/>
                          <a:latin typeface="Calibri"/>
                        </a:rPr>
                        <a:t>Legend</a:t>
                      </a:r>
                      <a:endParaRPr lang="en-US" sz="900" b="0" i="0" u="sng" strike="noStrike" dirty="0">
                        <a:solidFill>
                          <a:srgbClr val="000000"/>
                        </a:solidFill>
                        <a:effectLst/>
                        <a:latin typeface="Calibri"/>
                      </a:endParaRPr>
                    </a:p>
                  </a:txBody>
                  <a:tcPr marL="0" marR="0" marT="0" marB="0" anchor="ctr">
                    <a:lnL>
                      <a:noFill/>
                    </a:lnL>
                    <a:lnR>
                      <a:noFill/>
                    </a:lnR>
                    <a:lnT>
                      <a:noFill/>
                    </a:lnT>
                    <a:lnB>
                      <a:noFill/>
                    </a:lnB>
                    <a:noFill/>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37215">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 </a:t>
                      </a:r>
                    </a:p>
                  </a:txBody>
                  <a:tcPr marL="0" marR="0" marT="0" marB="0" anchor="b">
                    <a:lnL>
                      <a:noFill/>
                    </a:lnL>
                    <a:lnR>
                      <a:noFill/>
                    </a:lnR>
                    <a:lnT>
                      <a:noFill/>
                    </a:lnT>
                    <a:lnB>
                      <a:noFill/>
                    </a:lnB>
                    <a:solidFill>
                      <a:srgbClr val="A6A6A6"/>
                    </a:solidFill>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gridSpan="16">
                  <a:txBody>
                    <a:bodyPr/>
                    <a:lstStyle/>
                    <a:p>
                      <a:pPr algn="l" fontAlgn="b"/>
                      <a:r>
                        <a:rPr lang="en-US" sz="900" b="0" i="0" u="none" strike="noStrike" dirty="0" smtClean="0">
                          <a:solidFill>
                            <a:srgbClr val="000000"/>
                          </a:solidFill>
                          <a:effectLst/>
                          <a:latin typeface="Calibri"/>
                        </a:rPr>
                        <a:t>Concrete Median Barrier</a:t>
                      </a:r>
                      <a:endParaRPr lang="en-US" sz="9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20">
                  <a:txBody>
                    <a:bodyPr/>
                    <a:lstStyle/>
                    <a:p>
                      <a:pPr algn="l" fontAlgn="b"/>
                      <a:r>
                        <a:rPr lang="en-US" sz="1200" b="1" i="0" u="sng" strike="noStrike" dirty="0">
                          <a:solidFill>
                            <a:srgbClr val="000000"/>
                          </a:solidFill>
                          <a:effectLst/>
                          <a:latin typeface="Calibri"/>
                        </a:rPr>
                        <a:t>Option #1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25">
                  <a:txBody>
                    <a:bodyPr/>
                    <a:lstStyle/>
                    <a:p>
                      <a:pPr algn="l" fontAlgn="b"/>
                      <a:r>
                        <a:rPr lang="en-US" sz="1200" b="1" i="0" u="none" strike="noStrike" dirty="0">
                          <a:solidFill>
                            <a:srgbClr val="000000"/>
                          </a:solidFill>
                          <a:effectLst/>
                          <a:latin typeface="Calibri"/>
                        </a:rPr>
                        <a:t>Two Express Toll Lanes Reversible At Grade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30">
                  <a:txBody>
                    <a:bodyPr/>
                    <a:lstStyle/>
                    <a:p>
                      <a:pPr algn="l" fontAlgn="b"/>
                      <a:r>
                        <a:rPr lang="en-US" sz="1200" b="0" i="0" u="none" strike="noStrike" dirty="0">
                          <a:solidFill>
                            <a:srgbClr val="000000"/>
                          </a:solidFill>
                          <a:effectLst/>
                          <a:latin typeface="Calibri"/>
                        </a:rPr>
                        <a:t>Two General Purpose Lanes and Restored Shoulder NB and SB</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13">
                  <a:txBody>
                    <a:bodyPr/>
                    <a:lstStyle/>
                    <a:p>
                      <a:pPr algn="l" fontAlgn="b"/>
                      <a:r>
                        <a:rPr lang="en-US" sz="1200" b="1" i="0" u="none" strike="noStrike" dirty="0">
                          <a:solidFill>
                            <a:srgbClr val="000000"/>
                          </a:solidFill>
                          <a:effectLst/>
                          <a:latin typeface="Calibri"/>
                        </a:rPr>
                        <a:t>No </a:t>
                      </a:r>
                      <a:r>
                        <a:rPr lang="en-US" sz="1200" b="1" i="0" u="none" strike="noStrike" dirty="0" smtClean="0">
                          <a:solidFill>
                            <a:srgbClr val="000000"/>
                          </a:solidFill>
                          <a:effectLst/>
                          <a:latin typeface="Calibri"/>
                        </a:rPr>
                        <a:t>Widening </a:t>
                      </a:r>
                      <a:r>
                        <a:rPr lang="en-US" sz="1200" b="1" i="0" u="none" strike="noStrike" dirty="0">
                          <a:solidFill>
                            <a:srgbClr val="000000"/>
                          </a:solidFill>
                          <a:effectLst/>
                          <a:latin typeface="Calibri"/>
                        </a:rPr>
                        <a:t>R</a:t>
                      </a:r>
                      <a:r>
                        <a:rPr lang="en-US" sz="1200" b="1" i="0" u="none" strike="noStrike" dirty="0" smtClean="0">
                          <a:solidFill>
                            <a:srgbClr val="000000"/>
                          </a:solidFill>
                          <a:effectLst/>
                          <a:latin typeface="Calibri"/>
                        </a:rPr>
                        <a:t>equired</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22514">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7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0" i="0" u="none" strike="noStrike" dirty="0">
                          <a:solidFill>
                            <a:srgbClr val="000000"/>
                          </a:solidFill>
                          <a:effectLst/>
                          <a:latin typeface="Calibri"/>
                        </a:rPr>
                        <a:t>118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12</a:t>
                      </a:r>
                      <a:endParaRPr lang="en-US" sz="7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endParaRPr lang="en-US" sz="7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endParaRPr lang="en-US" sz="7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endParaRPr lang="en-US" sz="7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17613">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rowSpan="2" gridSpan="15">
                  <a:txBody>
                    <a:bodyPr/>
                    <a:lstStyle/>
                    <a:p>
                      <a:pPr algn="ctr" fontAlgn="ctr"/>
                      <a:r>
                        <a:rPr lang="en-US" sz="800" b="0" i="0" u="none" strike="noStrike" dirty="0">
                          <a:solidFill>
                            <a:srgbClr val="000000"/>
                          </a:solidFill>
                          <a:effectLst/>
                          <a:latin typeface="Calibri"/>
                        </a:rPr>
                        <a:t>Southbound 2 General Purpose Lanes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10">
                  <a:txBody>
                    <a:bodyPr/>
                    <a:lstStyle/>
                    <a:p>
                      <a:pPr algn="ctr" fontAlgn="b"/>
                      <a:r>
                        <a:rPr lang="en-US" sz="800" b="0" i="0" u="none" strike="noStrike" dirty="0">
                          <a:solidFill>
                            <a:srgbClr val="000000"/>
                          </a:solidFill>
                          <a:effectLst/>
                          <a:latin typeface="Calibri"/>
                        </a:rPr>
                        <a:t>Two Express Toll Lanes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rowSpan="2" gridSpan="15">
                  <a:txBody>
                    <a:bodyPr/>
                    <a:lstStyle/>
                    <a:p>
                      <a:pPr algn="ctr" fontAlgn="ctr"/>
                      <a:r>
                        <a:rPr lang="en-US" sz="800" b="0" i="0" u="none" strike="noStrike" dirty="0">
                          <a:solidFill>
                            <a:srgbClr val="000000"/>
                          </a:solidFill>
                          <a:effectLst/>
                          <a:latin typeface="Calibri"/>
                        </a:rPr>
                        <a:t>Northbound 2 General Purpose Lanes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gridSpan="10">
                  <a:txBody>
                    <a:bodyPr/>
                    <a:lstStyle/>
                    <a:p>
                      <a:pPr algn="ctr" fontAlgn="b"/>
                      <a:r>
                        <a:rPr lang="en-US" sz="800" b="0" i="0" u="none" strike="noStrike" dirty="0">
                          <a:solidFill>
                            <a:srgbClr val="000000"/>
                          </a:solidFill>
                          <a:effectLst/>
                          <a:latin typeface="Calibri"/>
                        </a:rPr>
                        <a:t>Reversible at grade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22514">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32">
                  <a:txBody>
                    <a:bodyPr/>
                    <a:lstStyle/>
                    <a:p>
                      <a:pPr algn="l" fontAlgn="b"/>
                      <a:r>
                        <a:rPr lang="en-US" sz="1200" b="1" i="0" u="sng" strike="noStrike" dirty="0">
                          <a:solidFill>
                            <a:srgbClr val="000000"/>
                          </a:solidFill>
                          <a:effectLst/>
                          <a:latin typeface="Calibri"/>
                        </a:rPr>
                        <a:t>Option #2</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36">
                  <a:txBody>
                    <a:bodyPr/>
                    <a:lstStyle/>
                    <a:p>
                      <a:pPr algn="l" fontAlgn="b"/>
                      <a:r>
                        <a:rPr lang="en-US" sz="1200" b="1" i="0" u="none" strike="noStrike" dirty="0">
                          <a:solidFill>
                            <a:srgbClr val="000000"/>
                          </a:solidFill>
                          <a:effectLst/>
                          <a:latin typeface="Calibri"/>
                        </a:rPr>
                        <a:t>Two Express Toll Lanes Fixed At </a:t>
                      </a:r>
                      <a:r>
                        <a:rPr lang="en-US" sz="1200" b="1" i="0" u="none" strike="noStrike" dirty="0" smtClean="0">
                          <a:solidFill>
                            <a:srgbClr val="000000"/>
                          </a:solidFill>
                          <a:effectLst/>
                          <a:latin typeface="Calibri"/>
                        </a:rPr>
                        <a:t>Grade</a:t>
                      </a:r>
                      <a:r>
                        <a:rPr lang="en-US" sz="1200" b="1" i="0" u="none" strike="noStrike" baseline="0" dirty="0" smtClean="0">
                          <a:solidFill>
                            <a:srgbClr val="000000"/>
                          </a:solidFill>
                          <a:effectLst/>
                          <a:latin typeface="Calibri"/>
                        </a:rPr>
                        <a:t> – One NB and One SB</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32">
                  <a:txBody>
                    <a:bodyPr/>
                    <a:lstStyle/>
                    <a:p>
                      <a:pPr algn="l" fontAlgn="b"/>
                      <a:r>
                        <a:rPr lang="en-US" sz="1200" b="0" i="0" u="none" strike="noStrike" dirty="0">
                          <a:solidFill>
                            <a:srgbClr val="000000"/>
                          </a:solidFill>
                          <a:effectLst/>
                          <a:latin typeface="Calibri"/>
                        </a:rPr>
                        <a:t>Two General Purpose Lanes and Restored Shoulder NB and SB</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71519">
                <a:tc gridSpan="26">
                  <a:txBody>
                    <a:bodyPr/>
                    <a:lstStyle/>
                    <a:p>
                      <a:pPr algn="l" fontAlgn="b"/>
                      <a:r>
                        <a:rPr lang="en-US" sz="1200" b="1" i="0" u="none" strike="noStrike" dirty="0">
                          <a:solidFill>
                            <a:srgbClr val="000000"/>
                          </a:solidFill>
                          <a:effectLst/>
                          <a:latin typeface="Calibri"/>
                        </a:rPr>
                        <a:t>Requires 8-ft Widening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22514">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28639">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0" i="0" u="none" strike="noStrike" dirty="0">
                          <a:solidFill>
                            <a:srgbClr val="000000"/>
                          </a:solidFill>
                          <a:effectLst/>
                          <a:latin typeface="Calibri"/>
                        </a:rPr>
                        <a:t>130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639">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8639">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800" b="0" i="0" u="none" strike="noStrike" dirty="0">
                          <a:solidFill>
                            <a:srgbClr val="000000"/>
                          </a:solidFill>
                          <a:effectLst/>
                          <a:latin typeface="Calibri"/>
                        </a:rPr>
                        <a:t>54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0" i="0" u="none" strike="noStrike" dirty="0">
                          <a:solidFill>
                            <a:srgbClr val="000000"/>
                          </a:solidFill>
                          <a:effectLst/>
                          <a:latin typeface="Calibri"/>
                        </a:rPr>
                        <a:t>38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endParaRPr lang="en-US" sz="700" b="0" i="0" u="none" strike="noStrike" dirty="0">
                        <a:solidFill>
                          <a:srgbClr val="000000"/>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7613">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2514">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22514">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rowSpan="2" gridSpan="15">
                  <a:txBody>
                    <a:bodyPr/>
                    <a:lstStyle/>
                    <a:p>
                      <a:pPr algn="ctr" fontAlgn="ctr"/>
                      <a:r>
                        <a:rPr lang="en-US" sz="800" b="0" i="0" u="none" strike="noStrike" dirty="0">
                          <a:solidFill>
                            <a:srgbClr val="000000"/>
                          </a:solidFill>
                          <a:effectLst/>
                          <a:latin typeface="Calibri"/>
                        </a:rPr>
                        <a:t>Southbound 2 General Purpose Lanes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and Restored Shoulder</a:t>
                      </a:r>
                    </a:p>
                  </a:txBody>
                  <a:tcPr marL="0" marR="0" marT="0" marB="0" anchor="ctr">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800" b="0" i="0" u="none" strike="noStrike" dirty="0">
                          <a:solidFill>
                            <a:srgbClr val="000000"/>
                          </a:solidFill>
                          <a:effectLst/>
                          <a:latin typeface="Calibri"/>
                        </a:rPr>
                        <a:t>Express Toll Lane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800" b="0" i="0" u="none" strike="noStrike" dirty="0">
                          <a:solidFill>
                            <a:srgbClr val="000000"/>
                          </a:solidFill>
                          <a:effectLst/>
                          <a:latin typeface="Calibri"/>
                        </a:rPr>
                        <a:t>Express Toll Lane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rowSpan="2" gridSpan="17">
                  <a:txBody>
                    <a:bodyPr/>
                    <a:lstStyle/>
                    <a:p>
                      <a:pPr algn="ctr" fontAlgn="ctr"/>
                      <a:r>
                        <a:rPr lang="en-US" sz="800" b="0" i="0" u="none" strike="noStrike" dirty="0">
                          <a:solidFill>
                            <a:srgbClr val="000000"/>
                          </a:solidFill>
                          <a:effectLst/>
                          <a:latin typeface="Calibri"/>
                        </a:rPr>
                        <a:t>Northbound 2 General Purpose Lanes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and Restored Shoulder</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22514">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gridSpan="1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cxnSp>
        <p:nvCxnSpPr>
          <p:cNvPr id="22" name="Straight Arrow Connector 21"/>
          <p:cNvCxnSpPr/>
          <p:nvPr/>
        </p:nvCxnSpPr>
        <p:spPr>
          <a:xfrm>
            <a:off x="1981200" y="2620963"/>
            <a:ext cx="0" cy="27463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7239000" y="2616200"/>
            <a:ext cx="0" cy="279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95800" y="2620963"/>
            <a:ext cx="0" cy="27463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57800" y="2620963"/>
            <a:ext cx="0" cy="27463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43200" y="2620963"/>
            <a:ext cx="0" cy="27463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1616075" y="5364163"/>
            <a:ext cx="0" cy="27463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2378075" y="5364163"/>
            <a:ext cx="0" cy="27463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114800" y="5364163"/>
            <a:ext cx="0" cy="27463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6629400" y="2616200"/>
            <a:ext cx="0" cy="279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7620000" y="5359400"/>
            <a:ext cx="0" cy="279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7010400" y="5359400"/>
            <a:ext cx="0" cy="279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5311775" y="5335588"/>
            <a:ext cx="0" cy="279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04800" y="165100"/>
            <a:ext cx="8686800" cy="368300"/>
          </a:xfrm>
        </p:spPr>
        <p:txBody>
          <a:bodyPr/>
          <a:lstStyle/>
          <a:p>
            <a:r>
              <a:rPr lang="en-US" smtClean="0"/>
              <a:t>North Section - Exit 16 (Route 18/Main Street) to Exit 19 (Burgin Parkway)</a:t>
            </a:r>
          </a:p>
        </p:txBody>
      </p:sp>
      <p:sp>
        <p:nvSpPr>
          <p:cNvPr id="3" name="Slide Number Placeholder 2"/>
          <p:cNvSpPr>
            <a:spLocks noGrp="1"/>
          </p:cNvSpPr>
          <p:nvPr>
            <p:ph type="sldNum" sz="quarter" idx="10"/>
          </p:nvPr>
        </p:nvSpPr>
        <p:spPr/>
        <p:txBody>
          <a:bodyPr/>
          <a:lstStyle/>
          <a:p>
            <a:pPr>
              <a:defRPr/>
            </a:pPr>
            <a:fld id="{86906629-2A39-4909-AECC-909DBF107E60}" type="slidenum">
              <a:rPr lang="en-US"/>
              <a:pPr>
                <a:defRPr/>
              </a:pPr>
              <a:t>16</a:t>
            </a:fld>
            <a:endParaRPr lang="en-US" dirty="0"/>
          </a:p>
        </p:txBody>
      </p:sp>
      <p:graphicFrame>
        <p:nvGraphicFramePr>
          <p:cNvPr id="23" name="Content Placeholder 4"/>
          <p:cNvGraphicFramePr>
            <a:graphicFrameLocks noGrp="1"/>
          </p:cNvGraphicFramePr>
          <p:nvPr>
            <p:ph idx="1"/>
          </p:nvPr>
        </p:nvGraphicFramePr>
        <p:xfrm>
          <a:off x="274638" y="609600"/>
          <a:ext cx="8594725" cy="5510213"/>
        </p:xfrm>
        <a:graphic>
          <a:graphicData uri="http://schemas.openxmlformats.org/drawingml/2006/table">
            <a:tbl>
              <a:tblPr/>
              <a:tblGrid>
                <a:gridCol w="98534"/>
                <a:gridCol w="98534"/>
                <a:gridCol w="131379"/>
                <a:gridCol w="98534"/>
                <a:gridCol w="98534"/>
                <a:gridCol w="98534"/>
                <a:gridCol w="98534"/>
                <a:gridCol w="98534"/>
                <a:gridCol w="131379"/>
                <a:gridCol w="110635"/>
                <a:gridCol w="131379"/>
                <a:gridCol w="98534"/>
                <a:gridCol w="98534"/>
                <a:gridCol w="131379"/>
                <a:gridCol w="98534"/>
                <a:gridCol w="98534"/>
                <a:gridCol w="98534"/>
                <a:gridCol w="98534"/>
                <a:gridCol w="98534"/>
                <a:gridCol w="98534"/>
                <a:gridCol w="131379"/>
                <a:gridCol w="98534"/>
                <a:gridCol w="98534"/>
                <a:gridCol w="98534"/>
                <a:gridCol w="98534"/>
                <a:gridCol w="96805"/>
                <a:gridCol w="98534"/>
                <a:gridCol w="98534"/>
                <a:gridCol w="98534"/>
                <a:gridCol w="96805"/>
                <a:gridCol w="96805"/>
                <a:gridCol w="98534"/>
                <a:gridCol w="103720"/>
                <a:gridCol w="98534"/>
                <a:gridCol w="131379"/>
                <a:gridCol w="131379"/>
                <a:gridCol w="131379"/>
                <a:gridCol w="98534"/>
                <a:gridCol w="103720"/>
                <a:gridCol w="98534"/>
                <a:gridCol w="103720"/>
                <a:gridCol w="119278"/>
                <a:gridCol w="110635"/>
                <a:gridCol w="98534"/>
                <a:gridCol w="131379"/>
                <a:gridCol w="138293"/>
                <a:gridCol w="12446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gridCol w="98534"/>
              </a:tblGrid>
              <a:tr h="76200">
                <a:tc>
                  <a:txBody>
                    <a:bodyPr/>
                    <a:lstStyle/>
                    <a:p>
                      <a:pPr algn="l" fontAlgn="b"/>
                      <a:endParaRPr lang="en-US" sz="8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4">
                  <a:txBody>
                    <a:bodyPr/>
                    <a:lstStyle/>
                    <a:p>
                      <a:pPr algn="l" fontAlgn="b"/>
                      <a:r>
                        <a:rPr lang="en-US" sz="800" b="0" i="0" u="sng" strike="noStrike" dirty="0">
                          <a:solidFill>
                            <a:srgbClr val="000000"/>
                          </a:solidFill>
                          <a:effectLst/>
                          <a:latin typeface="Calibri"/>
                        </a:rPr>
                        <a:t>Legend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05073">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600" b="0" i="0" u="none" strike="noStrike" dirty="0">
                          <a:solidFill>
                            <a:srgbClr val="000000"/>
                          </a:solidFill>
                          <a:effectLst/>
                          <a:latin typeface="Calibri"/>
                        </a:rPr>
                        <a:t> </a:t>
                      </a:r>
                    </a:p>
                  </a:txBody>
                  <a:tcPr marL="0" marR="0" marT="0" marB="0" anchor="b">
                    <a:lnL>
                      <a:noFill/>
                    </a:lnL>
                    <a:lnR>
                      <a:noFill/>
                    </a:lnR>
                    <a:lnT>
                      <a:noFill/>
                    </a:lnT>
                    <a:lnB>
                      <a:noFill/>
                    </a:lnB>
                    <a:solidFill>
                      <a:srgbClr val="A6A6A6"/>
                    </a:solidFill>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gridSpan="13">
                  <a:txBody>
                    <a:bodyPr/>
                    <a:lstStyle/>
                    <a:p>
                      <a:pPr algn="l" fontAlgn="b"/>
                      <a:r>
                        <a:rPr lang="en-US" sz="800" b="0" i="0" u="none" strike="noStrike" dirty="0">
                          <a:solidFill>
                            <a:srgbClr val="000000"/>
                          </a:solidFill>
                          <a:effectLst/>
                          <a:latin typeface="Calibri"/>
                        </a:rPr>
                        <a:t>Concrete Median Barrier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rowSpan="6" gridSpan="55">
                  <a:txBody>
                    <a:bodyPr/>
                    <a:lstStyle/>
                    <a:p>
                      <a:pPr algn="l" fontAlgn="b"/>
                      <a:r>
                        <a:rPr lang="en-US" sz="1200" b="1" i="0" u="sng" strike="noStrike" dirty="0">
                          <a:solidFill>
                            <a:srgbClr val="000000"/>
                          </a:solidFill>
                          <a:effectLst/>
                          <a:latin typeface="Calibri"/>
                        </a:rPr>
                        <a:t>Option #1</a:t>
                      </a:r>
                    </a:p>
                    <a:p>
                      <a:pPr algn="l" fontAlgn="b"/>
                      <a:r>
                        <a:rPr lang="en-US" sz="1200" b="1" i="0" u="none" strike="noStrike" dirty="0">
                          <a:solidFill>
                            <a:srgbClr val="000000"/>
                          </a:solidFill>
                          <a:effectLst/>
                          <a:latin typeface="Calibri"/>
                        </a:rPr>
                        <a:t>Two Express Toll Lanes Reversible At Grade</a:t>
                      </a:r>
                    </a:p>
                    <a:p>
                      <a:pPr algn="l" fontAlgn="b"/>
                      <a:r>
                        <a:rPr lang="en-US" sz="1200" b="0" i="0" u="none" strike="noStrike" dirty="0">
                          <a:solidFill>
                            <a:srgbClr val="000000"/>
                          </a:solidFill>
                          <a:effectLst/>
                          <a:latin typeface="Calibri"/>
                        </a:rPr>
                        <a:t>Three General Purpose Lanes and 10-ft Shoulder NB and SB</a:t>
                      </a:r>
                    </a:p>
                    <a:p>
                      <a:pPr algn="l" fontAlgn="b"/>
                      <a:r>
                        <a:rPr lang="en-US" sz="1200" b="1" i="0" u="none" strike="noStrike" dirty="0">
                          <a:solidFill>
                            <a:srgbClr val="000000"/>
                          </a:solidFill>
                          <a:effectLst/>
                          <a:latin typeface="Calibri"/>
                        </a:rPr>
                        <a:t>Requires 44-ft Widening</a:t>
                      </a:r>
                    </a:p>
                    <a:p>
                      <a:pPr algn="l" fontAlgn="b"/>
                      <a:r>
                        <a:rPr lang="en-US" sz="1200" b="0" i="0" u="none" strike="noStrike" dirty="0">
                          <a:solidFill>
                            <a:srgbClr val="000000"/>
                          </a:solidFill>
                          <a:effectLst/>
                          <a:latin typeface="Calibri"/>
                        </a:rPr>
                        <a:t>Limited ROW Available</a:t>
                      </a:r>
                    </a:p>
                    <a:p>
                      <a:pPr algn="l" fontAlgn="b"/>
                      <a:r>
                        <a:rPr lang="en-US" sz="1200" b="0" i="0" u="none" strike="noStrike" dirty="0">
                          <a:solidFill>
                            <a:srgbClr val="000000"/>
                          </a:solidFill>
                          <a:effectLst/>
                          <a:latin typeface="Calibri"/>
                        </a:rPr>
                        <a:t>Requires Reconstruction of Washington Street and Elm Street Bridges</a:t>
                      </a:r>
                    </a:p>
                  </a:txBody>
                  <a:tcPr marL="0" marR="0" marT="0" marB="0" anchor="b">
                    <a:lnL>
                      <a:noFill/>
                    </a:lnL>
                    <a:lnR>
                      <a:noFill/>
                    </a:lnR>
                    <a:lnT>
                      <a:noFill/>
                    </a:lnT>
                    <a:lnB>
                      <a:noFill/>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7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55" vMerge="1">
                  <a:txBody>
                    <a:bodyPr/>
                    <a:lstStyle/>
                    <a:p>
                      <a:pPr algn="l" fontAlgn="b"/>
                      <a:endParaRPr lang="en-US" sz="1000" b="1"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5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55" vMerge="1">
                  <a:txBody>
                    <a:bodyPr/>
                    <a:lstStyle/>
                    <a:p>
                      <a:pPr algn="l" fontAlgn="b"/>
                      <a:endParaRPr lang="en-US" sz="1000" b="1"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5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10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53000">
                <a:tc gridSpan="5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dirty="0">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dirty="0">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dirty="0">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ctr" fontAlgn="ctr"/>
                      <a:endParaRPr lang="en-US" sz="600" b="0" i="0" u="none" strike="noStrike">
                        <a:solidFill>
                          <a:srgbClr val="000000"/>
                        </a:solidFill>
                        <a:effectLst/>
                        <a:latin typeface="Calibri"/>
                      </a:endParaRPr>
                    </a:p>
                  </a:txBody>
                  <a:tcPr marL="0" marR="0" marT="0" marB="0" anchor="ctr">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0" i="0" u="none" strike="noStrike" dirty="0">
                          <a:solidFill>
                            <a:srgbClr val="000000"/>
                          </a:solidFill>
                          <a:effectLst/>
                          <a:latin typeface="Calibri"/>
                        </a:rPr>
                        <a:t>154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00870">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0">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a:noFill/>
                    </a:lnT>
                    <a:lnB>
                      <a:noFill/>
                    </a:lnB>
                  </a:tcPr>
                </a:tc>
              </a:tr>
              <a:tr h="110326">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8">
                  <a:txBody>
                    <a:bodyPr/>
                    <a:lstStyle/>
                    <a:p>
                      <a:pPr algn="ctr" fontAlgn="ctr"/>
                      <a:r>
                        <a:rPr lang="en-US" sz="800" b="0" i="0" u="none" strike="noStrike" dirty="0">
                          <a:solidFill>
                            <a:srgbClr val="000000"/>
                          </a:solidFill>
                          <a:effectLst/>
                          <a:latin typeface="Calibri"/>
                        </a:rPr>
                        <a:t>Southbound 3 General Purpose Lanes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800" b="0" i="0" u="none" strike="noStrike" dirty="0">
                          <a:solidFill>
                            <a:srgbClr val="000000"/>
                          </a:solidFill>
                          <a:effectLst/>
                          <a:latin typeface="Calibri"/>
                        </a:rPr>
                        <a:t>Two Express Toll Lanes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800" b="0" i="0" u="none" strike="noStrike" dirty="0">
                          <a:solidFill>
                            <a:srgbClr val="000000"/>
                          </a:solidFill>
                          <a:effectLst/>
                          <a:latin typeface="Calibri"/>
                        </a:rPr>
                        <a:t>Shd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8">
                  <a:txBody>
                    <a:bodyPr/>
                    <a:lstStyle/>
                    <a:p>
                      <a:pPr algn="ctr" fontAlgn="b"/>
                      <a:r>
                        <a:rPr lang="en-US" sz="800" b="0" i="0" u="none" strike="noStrike" dirty="0">
                          <a:solidFill>
                            <a:srgbClr val="000000"/>
                          </a:solidFill>
                          <a:effectLst/>
                          <a:latin typeface="Calibri"/>
                        </a:rPr>
                        <a:t>Northbound 3 General Purpose Lanes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gridSpan="12">
                  <a:txBody>
                    <a:bodyPr/>
                    <a:lstStyle/>
                    <a:p>
                      <a:pPr algn="ctr" fontAlgn="b"/>
                      <a:r>
                        <a:rPr lang="en-US" sz="800" b="0" i="0" u="none" strike="noStrike" dirty="0">
                          <a:solidFill>
                            <a:srgbClr val="000000"/>
                          </a:solidFill>
                          <a:effectLst/>
                          <a:latin typeface="Calibri"/>
                        </a:rPr>
                        <a:t>Reversible at grade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rowSpan="6" gridSpan="65">
                  <a:txBody>
                    <a:bodyPr/>
                    <a:lstStyle/>
                    <a:p>
                      <a:pPr algn="l" fontAlgn="b"/>
                      <a:r>
                        <a:rPr lang="en-US" sz="1200" b="1" i="0" u="sng" strike="noStrike" dirty="0">
                          <a:solidFill>
                            <a:srgbClr val="000000"/>
                          </a:solidFill>
                          <a:effectLst/>
                          <a:latin typeface="Calibri"/>
                        </a:rPr>
                        <a:t>Option #2</a:t>
                      </a:r>
                    </a:p>
                    <a:p>
                      <a:pPr algn="l" fontAlgn="b"/>
                      <a:r>
                        <a:rPr lang="en-US" sz="1200" b="1" i="0" u="none" strike="noStrike" dirty="0">
                          <a:solidFill>
                            <a:srgbClr val="000000"/>
                          </a:solidFill>
                          <a:effectLst/>
                          <a:latin typeface="Calibri"/>
                        </a:rPr>
                        <a:t>Two Express Toll Lanes Fixed At Grade - One NB and One SB</a:t>
                      </a:r>
                    </a:p>
                    <a:p>
                      <a:pPr algn="l" fontAlgn="b"/>
                      <a:r>
                        <a:rPr lang="en-US" sz="1200" b="0" i="0" u="none" strike="noStrike" dirty="0">
                          <a:solidFill>
                            <a:srgbClr val="000000"/>
                          </a:solidFill>
                          <a:effectLst/>
                          <a:latin typeface="Calibri"/>
                        </a:rPr>
                        <a:t>Three General Purpose Lanes and 10-ft Shoulder NB and SB</a:t>
                      </a:r>
                    </a:p>
                    <a:p>
                      <a:pPr algn="l" fontAlgn="b"/>
                      <a:r>
                        <a:rPr lang="en-US" sz="1200" b="1" i="0" u="none" strike="noStrike" dirty="0">
                          <a:solidFill>
                            <a:srgbClr val="000000"/>
                          </a:solidFill>
                          <a:effectLst/>
                          <a:latin typeface="Calibri"/>
                        </a:rPr>
                        <a:t>Requires 56-ft </a:t>
                      </a:r>
                      <a:r>
                        <a:rPr lang="en-US" sz="1200" b="1" i="0" u="none" strike="noStrike" dirty="0" smtClean="0">
                          <a:solidFill>
                            <a:srgbClr val="000000"/>
                          </a:solidFill>
                          <a:effectLst/>
                          <a:latin typeface="Calibri"/>
                        </a:rPr>
                        <a:t>Widening</a:t>
                      </a:r>
                      <a:endParaRPr lang="en-US" sz="1200" b="1" i="0" u="none" strike="noStrike" dirty="0">
                        <a:solidFill>
                          <a:srgbClr val="000000"/>
                        </a:solidFill>
                        <a:effectLst/>
                        <a:latin typeface="Calibri"/>
                      </a:endParaRPr>
                    </a:p>
                    <a:p>
                      <a:pPr algn="l" fontAlgn="b"/>
                      <a:r>
                        <a:rPr lang="en-US" sz="1200" b="0" i="0" u="none" strike="noStrike" dirty="0">
                          <a:solidFill>
                            <a:srgbClr val="000000"/>
                          </a:solidFill>
                          <a:effectLst/>
                          <a:latin typeface="Calibri"/>
                        </a:rPr>
                        <a:t>Limited ROW Available</a:t>
                      </a:r>
                    </a:p>
                    <a:p>
                      <a:pPr algn="l" fontAlgn="b"/>
                      <a:r>
                        <a:rPr lang="en-US" sz="1200" b="0" i="0" u="none" strike="noStrike" dirty="0">
                          <a:solidFill>
                            <a:srgbClr val="000000"/>
                          </a:solidFill>
                          <a:effectLst/>
                          <a:latin typeface="Calibri"/>
                        </a:rPr>
                        <a:t>Requires Reconstruction of Washington Street and Elm Street Bridges</a:t>
                      </a:r>
                    </a:p>
                  </a:txBody>
                  <a:tcPr marL="0" marR="0" marT="0" marB="0" anchor="b">
                    <a:lnL>
                      <a:noFill/>
                    </a:lnL>
                    <a:lnR>
                      <a:noFill/>
                    </a:lnR>
                    <a:lnT>
                      <a:noFill/>
                    </a:lnT>
                    <a:lnB>
                      <a:noFill/>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rowSpan="6" h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65" vMerge="1">
                  <a:txBody>
                    <a:bodyPr/>
                    <a:lstStyle/>
                    <a:p>
                      <a:pPr algn="l" fontAlgn="b"/>
                      <a:endParaRPr lang="en-US" sz="1000" b="1"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6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65" vMerge="1">
                  <a:txBody>
                    <a:bodyPr/>
                    <a:lstStyle/>
                    <a:p>
                      <a:pPr algn="l" fontAlgn="b"/>
                      <a:endParaRPr lang="en-US" sz="1000" b="1"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47102">
                <a:tc gridSpan="6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98029">
                <a:tc gridSpan="65" vMerge="1">
                  <a:txBody>
                    <a:bodyPr/>
                    <a:lstStyle/>
                    <a:p>
                      <a:pPr algn="l" fontAlgn="b"/>
                      <a:endParaRPr lang="en-US" sz="10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31341">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0" i="0" u="none" strike="noStrike" dirty="0">
                          <a:solidFill>
                            <a:srgbClr val="000000"/>
                          </a:solidFill>
                          <a:effectLst/>
                          <a:latin typeface="Calibri"/>
                        </a:rPr>
                        <a:t>166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326">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0" i="0" u="none" strike="noStrike" dirty="0">
                          <a:solidFill>
                            <a:srgbClr val="000000"/>
                          </a:solidFill>
                          <a:effectLst/>
                          <a:latin typeface="Calibri"/>
                        </a:rPr>
                        <a:t>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54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effectLst/>
                          <a:latin typeface="Calibri"/>
                        </a:rPr>
                        <a:t>12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effectLst/>
                          <a:latin typeface="Calibri"/>
                        </a:rPr>
                        <a:t>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endParaRPr lang="en-US" sz="7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05073">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0870">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7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700" b="0" i="0" u="none" strike="noStrike"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0">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5073">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8">
                  <a:txBody>
                    <a:bodyPr/>
                    <a:lstStyle/>
                    <a:p>
                      <a:pPr algn="ctr" fontAlgn="ctr"/>
                      <a:r>
                        <a:rPr lang="en-US" sz="800" b="0" i="0" u="none" strike="noStrike" dirty="0">
                          <a:solidFill>
                            <a:srgbClr val="000000"/>
                          </a:solidFill>
                          <a:effectLst/>
                          <a:latin typeface="Calibri"/>
                        </a:rPr>
                        <a:t>Southbound 3 General Purpose Lanes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800" b="0" i="0" u="none" strike="noStrike" dirty="0">
                          <a:solidFill>
                            <a:srgbClr val="000000"/>
                          </a:solidFill>
                          <a:effectLst/>
                          <a:latin typeface="Calibri"/>
                        </a:rPr>
                        <a:t>Express Toll Lane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800" b="0" i="0" u="none" strike="noStrike" dirty="0">
                          <a:solidFill>
                            <a:srgbClr val="000000"/>
                          </a:solidFill>
                          <a:effectLst/>
                          <a:latin typeface="Calibri"/>
                        </a:rPr>
                        <a:t>Express Toll Lane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8">
                  <a:txBody>
                    <a:bodyPr/>
                    <a:lstStyle/>
                    <a:p>
                      <a:pPr algn="ctr" fontAlgn="b"/>
                      <a:r>
                        <a:rPr lang="en-US" sz="800" b="0" i="0" u="none" strike="noStrike" dirty="0">
                          <a:solidFill>
                            <a:srgbClr val="000000"/>
                          </a:solidFill>
                          <a:effectLst/>
                          <a:latin typeface="Calibri"/>
                        </a:rPr>
                        <a:t>Northbound 3 General Purpose Lanes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800" b="0" i="0" u="none" strike="noStrike" dirty="0">
                          <a:solidFill>
                            <a:srgbClr val="000000"/>
                          </a:solidFill>
                          <a:effectLst/>
                          <a:latin typeface="Calibri"/>
                        </a:rPr>
                        <a:t>Shoulder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24" name="Straight Arrow Connector 23"/>
          <p:cNvCxnSpPr/>
          <p:nvPr/>
        </p:nvCxnSpPr>
        <p:spPr>
          <a:xfrm flipV="1">
            <a:off x="7543800" y="2773363"/>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143000" y="2773363"/>
            <a:ext cx="0" cy="214312"/>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4114800" y="2743200"/>
            <a:ext cx="0" cy="24447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794250" y="2743200"/>
            <a:ext cx="0" cy="24447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752600" y="2773363"/>
            <a:ext cx="0" cy="214312"/>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435225" y="2770188"/>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V="1">
            <a:off x="6858000" y="2770188"/>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6248400" y="2782888"/>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8153400" y="5502275"/>
            <a:ext cx="0" cy="2047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7467600" y="5497513"/>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V="1">
            <a:off x="6858000" y="5510213"/>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166813" y="5492750"/>
            <a:ext cx="0" cy="214313"/>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1776413" y="5492750"/>
            <a:ext cx="0" cy="214313"/>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2459038" y="5487988"/>
            <a:ext cx="0" cy="214312"/>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4114800" y="5476875"/>
            <a:ext cx="0" cy="21272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5181600" y="5481638"/>
            <a:ext cx="0" cy="20478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04800" y="150813"/>
            <a:ext cx="8686800" cy="368300"/>
          </a:xfrm>
        </p:spPr>
        <p:txBody>
          <a:bodyPr/>
          <a:lstStyle/>
          <a:p>
            <a:r>
              <a:rPr lang="en-US" smtClean="0"/>
              <a:t>Initial Assumptions for Access and Egress to Managed Lanes</a:t>
            </a:r>
          </a:p>
        </p:txBody>
      </p:sp>
      <p:sp>
        <p:nvSpPr>
          <p:cNvPr id="58370" name="TextBox 5"/>
          <p:cNvSpPr txBox="1">
            <a:spLocks noChangeArrowheads="1"/>
          </p:cNvSpPr>
          <p:nvPr/>
        </p:nvSpPr>
        <p:spPr bwMode="auto">
          <a:xfrm>
            <a:off x="304800" y="838200"/>
            <a:ext cx="8458200" cy="923925"/>
          </a:xfrm>
          <a:prstGeom prst="rect">
            <a:avLst/>
          </a:prstGeom>
          <a:noFill/>
          <a:ln w="9525">
            <a:noFill/>
            <a:miter lim="800000"/>
            <a:headEnd/>
            <a:tailEnd/>
          </a:ln>
        </p:spPr>
        <p:txBody>
          <a:bodyPr>
            <a:spAutoFit/>
          </a:bodyPr>
          <a:lstStyle/>
          <a:p>
            <a:r>
              <a:rPr lang="en-US" i="1">
                <a:latin typeface="Calibri" pitchFamily="34" charset="0"/>
              </a:rPr>
              <a:t>While it is difficult to present a 22-mile Project on one page, </a:t>
            </a:r>
            <a:r>
              <a:rPr lang="en-US" b="1" i="1" u="sng">
                <a:latin typeface="Calibri" pitchFamily="34" charset="0"/>
              </a:rPr>
              <a:t>preliminarily</a:t>
            </a:r>
            <a:r>
              <a:rPr lang="en-US" i="1">
                <a:latin typeface="Calibri" pitchFamily="34" charset="0"/>
              </a:rPr>
              <a:t> there are four access points and two egress points northbound, and four access points and three egress points southbound.</a:t>
            </a:r>
            <a:endParaRPr lang="en-US" i="1">
              <a:latin typeface="Cambria" pitchFamily="18" charset="0"/>
            </a:endParaRPr>
          </a:p>
        </p:txBody>
      </p:sp>
      <p:sp>
        <p:nvSpPr>
          <p:cNvPr id="3" name="Slide Number Placeholder 2"/>
          <p:cNvSpPr>
            <a:spLocks noGrp="1"/>
          </p:cNvSpPr>
          <p:nvPr>
            <p:ph type="sldNum" sz="quarter" idx="10"/>
          </p:nvPr>
        </p:nvSpPr>
        <p:spPr/>
        <p:txBody>
          <a:bodyPr/>
          <a:lstStyle/>
          <a:p>
            <a:pPr>
              <a:defRPr/>
            </a:pPr>
            <a:fld id="{A3BD18CA-22EC-4043-BB0C-B3F6CAD280A9}" type="slidenum">
              <a:rPr lang="en-US"/>
              <a:pPr>
                <a:defRPr/>
              </a:pPr>
              <a:t>17</a:t>
            </a:fld>
            <a:endParaRPr lang="en-US" dirty="0"/>
          </a:p>
        </p:txBody>
      </p:sp>
      <p:pic>
        <p:nvPicPr>
          <p:cNvPr id="58372" name="Picture 2"/>
          <p:cNvPicPr>
            <a:picLocks noChangeAspect="1" noChangeArrowheads="1"/>
          </p:cNvPicPr>
          <p:nvPr/>
        </p:nvPicPr>
        <p:blipFill>
          <a:blip r:embed="rId2"/>
          <a:srcRect/>
          <a:stretch>
            <a:fillRect/>
          </a:stretch>
        </p:blipFill>
        <p:spPr bwMode="auto">
          <a:xfrm>
            <a:off x="228600" y="1828800"/>
            <a:ext cx="8686800" cy="2906713"/>
          </a:xfrm>
          <a:prstGeom prst="rect">
            <a:avLst/>
          </a:prstGeom>
          <a:noFill/>
          <a:ln w="9525">
            <a:noFill/>
            <a:miter lim="800000"/>
            <a:headEnd/>
            <a:tailEnd/>
          </a:ln>
        </p:spPr>
      </p:pic>
      <p:grpSp>
        <p:nvGrpSpPr>
          <p:cNvPr id="58373" name="Group 3"/>
          <p:cNvGrpSpPr>
            <a:grpSpLocks/>
          </p:cNvGrpSpPr>
          <p:nvPr/>
        </p:nvGrpSpPr>
        <p:grpSpPr bwMode="auto">
          <a:xfrm>
            <a:off x="7162800" y="5191125"/>
            <a:ext cx="1228725" cy="971550"/>
            <a:chOff x="3581398" y="4800600"/>
            <a:chExt cx="1228908" cy="971551"/>
          </a:xfrm>
        </p:grpSpPr>
        <p:pic>
          <p:nvPicPr>
            <p:cNvPr id="58374" name="Picture 3"/>
            <p:cNvPicPr>
              <a:picLocks noChangeAspect="1" noChangeArrowheads="1"/>
            </p:cNvPicPr>
            <p:nvPr/>
          </p:nvPicPr>
          <p:blipFill>
            <a:blip r:embed="rId3"/>
            <a:srcRect t="49738" b="17801"/>
            <a:stretch>
              <a:fillRect/>
            </a:stretch>
          </p:blipFill>
          <p:spPr bwMode="auto">
            <a:xfrm>
              <a:off x="3581398" y="5181600"/>
              <a:ext cx="1228907" cy="590551"/>
            </a:xfrm>
            <a:prstGeom prst="rect">
              <a:avLst/>
            </a:prstGeom>
            <a:noFill/>
            <a:ln w="9525">
              <a:noFill/>
              <a:miter lim="800000"/>
              <a:headEnd/>
              <a:tailEnd/>
            </a:ln>
          </p:spPr>
        </p:pic>
        <p:pic>
          <p:nvPicPr>
            <p:cNvPr id="58375" name="Picture 3"/>
            <p:cNvPicPr>
              <a:picLocks noChangeAspect="1" noChangeArrowheads="1"/>
            </p:cNvPicPr>
            <p:nvPr/>
          </p:nvPicPr>
          <p:blipFill>
            <a:blip r:embed="rId3"/>
            <a:srcRect b="80208"/>
            <a:stretch>
              <a:fillRect/>
            </a:stretch>
          </p:blipFill>
          <p:spPr bwMode="auto">
            <a:xfrm>
              <a:off x="3581399" y="4800600"/>
              <a:ext cx="1228907" cy="361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04800" y="150813"/>
            <a:ext cx="8686800" cy="368300"/>
          </a:xfrm>
        </p:spPr>
        <p:txBody>
          <a:bodyPr/>
          <a:lstStyle/>
          <a:p>
            <a:r>
              <a:rPr lang="en-US" smtClean="0"/>
              <a:t>Project Mobility working group is Parallel Tracking the Project’s critical path activities</a:t>
            </a:r>
          </a:p>
        </p:txBody>
      </p:sp>
      <p:grpSp>
        <p:nvGrpSpPr>
          <p:cNvPr id="59394" name="Group 33"/>
          <p:cNvGrpSpPr>
            <a:grpSpLocks/>
          </p:cNvGrpSpPr>
          <p:nvPr/>
        </p:nvGrpSpPr>
        <p:grpSpPr bwMode="auto">
          <a:xfrm>
            <a:off x="536575" y="838200"/>
            <a:ext cx="2435225" cy="5029200"/>
            <a:chOff x="467709" y="2100744"/>
            <a:chExt cx="2176272" cy="4296881"/>
          </a:xfrm>
        </p:grpSpPr>
        <p:sp>
          <p:nvSpPr>
            <p:cNvPr id="6" name="Rectangle 5"/>
            <p:cNvSpPr/>
            <p:nvPr/>
          </p:nvSpPr>
          <p:spPr>
            <a:xfrm>
              <a:off x="467709" y="2100744"/>
              <a:ext cx="2176272" cy="4296881"/>
            </a:xfrm>
            <a:prstGeom prst="rect">
              <a:avLst/>
            </a:prstGeom>
            <a:noFill/>
            <a:ln w="1270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anchor="ctr"/>
            <a:lstStyle/>
            <a:p>
              <a:pPr algn="ctr" defTabSz="914164" fontAlgn="auto">
                <a:spcBef>
                  <a:spcPts val="0"/>
                </a:spcBef>
                <a:spcAft>
                  <a:spcPts val="0"/>
                </a:spcAft>
                <a:defRPr/>
              </a:pPr>
              <a:endParaRPr lang="en-US" kern="0" dirty="0">
                <a:solidFill>
                  <a:srgbClr val="FFFFFF"/>
                </a:solidFill>
                <a:latin typeface="ScalaSansLF-Bold"/>
                <a:cs typeface="+mn-cs"/>
              </a:endParaRPr>
            </a:p>
          </p:txBody>
        </p:sp>
        <p:sp>
          <p:nvSpPr>
            <p:cNvPr id="7" name="TextBox 6"/>
            <p:cNvSpPr txBox="1"/>
            <p:nvPr/>
          </p:nvSpPr>
          <p:spPr>
            <a:xfrm>
              <a:off x="541481" y="2179412"/>
              <a:ext cx="2028728" cy="263130"/>
            </a:xfrm>
            <a:prstGeom prst="rect">
              <a:avLst/>
            </a:prstGeom>
            <a:noFill/>
          </p:spPr>
          <p:txBody>
            <a:bodyPr wrap="none">
              <a:spAutoFit/>
            </a:bodyPr>
            <a:lstStyle/>
            <a:p>
              <a:pPr defTabSz="914164" fontAlgn="auto">
                <a:spcBef>
                  <a:spcPts val="0"/>
                </a:spcBef>
                <a:spcAft>
                  <a:spcPts val="0"/>
                </a:spcAft>
                <a:defRPr/>
              </a:pPr>
              <a:r>
                <a:rPr lang="en-US" sz="1400" kern="0" dirty="0">
                  <a:solidFill>
                    <a:srgbClr val="005D7E"/>
                  </a:solidFill>
                  <a:latin typeface="ScalaSansLF-Bold"/>
                  <a:cs typeface="+mn-cs"/>
                </a:rPr>
                <a:t>Project Feasibility</a:t>
              </a:r>
            </a:p>
          </p:txBody>
        </p:sp>
        <p:sp>
          <p:nvSpPr>
            <p:cNvPr id="59406" name="TextBox 7"/>
            <p:cNvSpPr txBox="1">
              <a:spLocks noChangeArrowheads="1"/>
            </p:cNvSpPr>
            <p:nvPr/>
          </p:nvSpPr>
          <p:spPr bwMode="auto">
            <a:xfrm>
              <a:off x="574351" y="2794185"/>
              <a:ext cx="1962989" cy="1766216"/>
            </a:xfrm>
            <a:prstGeom prst="rect">
              <a:avLst/>
            </a:prstGeom>
            <a:noFill/>
            <a:ln w="9525">
              <a:noFill/>
              <a:miter lim="800000"/>
              <a:headEnd/>
              <a:tailEnd/>
            </a:ln>
          </p:spPr>
          <p:txBody>
            <a:bodyPr>
              <a:spAutoFit/>
            </a:bodyPr>
            <a:lstStyle/>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Traffic and revenue forecasting analysis and engineering and design estimates</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Potential number of project scope scenarios has been narrowed</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Determination of initial feasibility assessment in October</a:t>
              </a:r>
            </a:p>
          </p:txBody>
        </p:sp>
      </p:grpSp>
      <p:grpSp>
        <p:nvGrpSpPr>
          <p:cNvPr id="59395" name="Group 33"/>
          <p:cNvGrpSpPr>
            <a:grpSpLocks/>
          </p:cNvGrpSpPr>
          <p:nvPr/>
        </p:nvGrpSpPr>
        <p:grpSpPr bwMode="auto">
          <a:xfrm>
            <a:off x="3352800" y="838200"/>
            <a:ext cx="2435225" cy="5029200"/>
            <a:chOff x="467709" y="2100744"/>
            <a:chExt cx="2176272" cy="4296881"/>
          </a:xfrm>
        </p:grpSpPr>
        <p:sp>
          <p:nvSpPr>
            <p:cNvPr id="11" name="Rectangle 10"/>
            <p:cNvSpPr/>
            <p:nvPr/>
          </p:nvSpPr>
          <p:spPr>
            <a:xfrm>
              <a:off x="467709" y="2100744"/>
              <a:ext cx="2176272" cy="4296881"/>
            </a:xfrm>
            <a:prstGeom prst="rect">
              <a:avLst/>
            </a:prstGeom>
            <a:noFill/>
            <a:ln w="1270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anchor="ctr"/>
            <a:lstStyle/>
            <a:p>
              <a:pPr algn="ctr" defTabSz="914164" fontAlgn="auto">
                <a:spcBef>
                  <a:spcPts val="0"/>
                </a:spcBef>
                <a:spcAft>
                  <a:spcPts val="0"/>
                </a:spcAft>
                <a:defRPr/>
              </a:pPr>
              <a:endParaRPr lang="en-US" kern="0" dirty="0">
                <a:solidFill>
                  <a:srgbClr val="FFFFFF"/>
                </a:solidFill>
                <a:latin typeface="ScalaSansLF-Bold"/>
                <a:cs typeface="+mn-cs"/>
              </a:endParaRPr>
            </a:p>
          </p:txBody>
        </p:sp>
        <p:sp>
          <p:nvSpPr>
            <p:cNvPr id="12" name="TextBox 11"/>
            <p:cNvSpPr txBox="1"/>
            <p:nvPr/>
          </p:nvSpPr>
          <p:spPr>
            <a:xfrm>
              <a:off x="731586" y="2179412"/>
              <a:ext cx="1648519" cy="263130"/>
            </a:xfrm>
            <a:prstGeom prst="rect">
              <a:avLst/>
            </a:prstGeom>
            <a:noFill/>
          </p:spPr>
          <p:txBody>
            <a:bodyPr wrap="none">
              <a:spAutoFit/>
            </a:bodyPr>
            <a:lstStyle/>
            <a:p>
              <a:pPr defTabSz="914164" fontAlgn="auto">
                <a:spcBef>
                  <a:spcPts val="0"/>
                </a:spcBef>
                <a:spcAft>
                  <a:spcPts val="0"/>
                </a:spcAft>
                <a:defRPr/>
              </a:pPr>
              <a:r>
                <a:rPr lang="en-US" sz="1400" kern="0" dirty="0">
                  <a:solidFill>
                    <a:srgbClr val="005D7E"/>
                  </a:solidFill>
                  <a:latin typeface="ScalaSansLF-Bold"/>
                  <a:cs typeface="+mn-cs"/>
                </a:rPr>
                <a:t>Environmental Review</a:t>
              </a:r>
            </a:p>
          </p:txBody>
        </p:sp>
        <p:sp>
          <p:nvSpPr>
            <p:cNvPr id="59403" name="TextBox 12"/>
            <p:cNvSpPr txBox="1">
              <a:spLocks noChangeArrowheads="1"/>
            </p:cNvSpPr>
            <p:nvPr/>
          </p:nvSpPr>
          <p:spPr bwMode="auto">
            <a:xfrm>
              <a:off x="574351" y="2794185"/>
              <a:ext cx="1962989" cy="2767655"/>
            </a:xfrm>
            <a:prstGeom prst="rect">
              <a:avLst/>
            </a:prstGeom>
            <a:noFill/>
            <a:ln w="9525">
              <a:noFill/>
              <a:miter lim="800000"/>
              <a:headEnd/>
              <a:tailEnd/>
            </a:ln>
          </p:spPr>
          <p:txBody>
            <a:bodyPr>
              <a:spAutoFit/>
            </a:bodyPr>
            <a:lstStyle/>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Both a MEPA EIR and NEPA environmental documentation will be required with permitting</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These environmental reviews are likely to be the critical path to groundbreaking </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Initial meetings with Massachusetts Environmental Affairs and Federal Highway Administration have been held</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The Project Team will attempt to accelerate environmental review</a:t>
              </a:r>
            </a:p>
          </p:txBody>
        </p:sp>
      </p:grpSp>
      <p:grpSp>
        <p:nvGrpSpPr>
          <p:cNvPr id="59396" name="Group 33"/>
          <p:cNvGrpSpPr>
            <a:grpSpLocks/>
          </p:cNvGrpSpPr>
          <p:nvPr/>
        </p:nvGrpSpPr>
        <p:grpSpPr bwMode="auto">
          <a:xfrm>
            <a:off x="6403975" y="838200"/>
            <a:ext cx="2435225" cy="5029200"/>
            <a:chOff x="467709" y="2100744"/>
            <a:chExt cx="2176272" cy="4296881"/>
          </a:xfrm>
        </p:grpSpPr>
        <p:sp>
          <p:nvSpPr>
            <p:cNvPr id="15" name="Rectangle 14"/>
            <p:cNvSpPr/>
            <p:nvPr/>
          </p:nvSpPr>
          <p:spPr>
            <a:xfrm>
              <a:off x="467709" y="2100744"/>
              <a:ext cx="2176272" cy="4296881"/>
            </a:xfrm>
            <a:prstGeom prst="rect">
              <a:avLst/>
            </a:prstGeom>
            <a:noFill/>
            <a:ln w="1270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anchor="ctr"/>
            <a:lstStyle/>
            <a:p>
              <a:pPr algn="ctr" defTabSz="914164" fontAlgn="auto">
                <a:spcBef>
                  <a:spcPts val="0"/>
                </a:spcBef>
                <a:spcAft>
                  <a:spcPts val="0"/>
                </a:spcAft>
                <a:defRPr/>
              </a:pPr>
              <a:endParaRPr lang="en-US" kern="0" dirty="0">
                <a:solidFill>
                  <a:srgbClr val="FFFFFF"/>
                </a:solidFill>
                <a:latin typeface="ScalaSansLF-Bold"/>
                <a:cs typeface="+mn-cs"/>
              </a:endParaRPr>
            </a:p>
          </p:txBody>
        </p:sp>
        <p:sp>
          <p:nvSpPr>
            <p:cNvPr id="16" name="TextBox 15"/>
            <p:cNvSpPr txBox="1"/>
            <p:nvPr/>
          </p:nvSpPr>
          <p:spPr>
            <a:xfrm>
              <a:off x="1161449" y="2179412"/>
              <a:ext cx="788792" cy="263130"/>
            </a:xfrm>
            <a:prstGeom prst="rect">
              <a:avLst/>
            </a:prstGeom>
            <a:noFill/>
          </p:spPr>
          <p:txBody>
            <a:bodyPr wrap="none">
              <a:spAutoFit/>
            </a:bodyPr>
            <a:lstStyle/>
            <a:p>
              <a:pPr defTabSz="914164" fontAlgn="auto">
                <a:spcBef>
                  <a:spcPts val="0"/>
                </a:spcBef>
                <a:spcAft>
                  <a:spcPts val="0"/>
                </a:spcAft>
                <a:defRPr/>
              </a:pPr>
              <a:r>
                <a:rPr lang="en-US" sz="1400" kern="0" dirty="0">
                  <a:solidFill>
                    <a:srgbClr val="005D7E"/>
                  </a:solidFill>
                  <a:latin typeface="ScalaSansLF-Bold"/>
                  <a:cs typeface="+mn-cs"/>
                </a:rPr>
                <a:t>Outreach</a:t>
              </a:r>
              <a:endParaRPr lang="en-US" sz="1400" kern="0" dirty="0">
                <a:solidFill>
                  <a:srgbClr val="005D7E"/>
                </a:solidFill>
                <a:latin typeface="ScalaSansLF-Bold"/>
                <a:cs typeface="+mn-cs"/>
              </a:endParaRPr>
            </a:p>
          </p:txBody>
        </p:sp>
        <p:sp>
          <p:nvSpPr>
            <p:cNvPr id="59400" name="TextBox 16"/>
            <p:cNvSpPr txBox="1">
              <a:spLocks noChangeArrowheads="1"/>
            </p:cNvSpPr>
            <p:nvPr/>
          </p:nvSpPr>
          <p:spPr bwMode="auto">
            <a:xfrm>
              <a:off x="574351" y="2794185"/>
              <a:ext cx="1962989" cy="2506887"/>
            </a:xfrm>
            <a:prstGeom prst="rect">
              <a:avLst/>
            </a:prstGeom>
            <a:noFill/>
            <a:ln w="9525">
              <a:noFill/>
              <a:miter lim="800000"/>
              <a:headEnd/>
              <a:tailEnd/>
            </a:ln>
          </p:spPr>
          <p:txBody>
            <a:bodyPr>
              <a:spAutoFit/>
            </a:bodyPr>
            <a:lstStyle/>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Outreach to key constituencies is critical to any large transportation development effort</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Goal is transparency and identification of key issues early in the process</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Initiation of this effort will follow initial feasibility review</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Second aspect of outreach is  to the transportation development industry</a:t>
              </a:r>
            </a:p>
            <a:p>
              <a:pPr marL="171450" indent="-171450">
                <a:spcAft>
                  <a:spcPts val="500"/>
                </a:spcAft>
                <a:buClr>
                  <a:srgbClr val="005D7E"/>
                </a:buClr>
                <a:buFont typeface="Wingdings" pitchFamily="2" charset="2"/>
                <a:buChar char="§"/>
              </a:pPr>
              <a:r>
                <a:rPr lang="en-US" sz="1200">
                  <a:solidFill>
                    <a:srgbClr val="000000"/>
                  </a:solidFill>
                  <a:latin typeface="Calibri" pitchFamily="34" charset="0"/>
                </a:rPr>
                <a:t>Initial interest has been strong</a:t>
              </a:r>
            </a:p>
          </p:txBody>
        </p:sp>
      </p:grpSp>
      <p:sp>
        <p:nvSpPr>
          <p:cNvPr id="3" name="Slide Number Placeholder 2"/>
          <p:cNvSpPr>
            <a:spLocks noGrp="1"/>
          </p:cNvSpPr>
          <p:nvPr>
            <p:ph type="sldNum" sz="quarter" idx="10"/>
          </p:nvPr>
        </p:nvSpPr>
        <p:spPr/>
        <p:txBody>
          <a:bodyPr/>
          <a:lstStyle/>
          <a:p>
            <a:pPr>
              <a:defRPr/>
            </a:pPr>
            <a:fld id="{34EB51B3-B0EF-408A-B378-32A1560CECFF}"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04800" y="150813"/>
            <a:ext cx="8686800" cy="368300"/>
          </a:xfrm>
        </p:spPr>
        <p:txBody>
          <a:bodyPr/>
          <a:lstStyle/>
          <a:p>
            <a:r>
              <a:rPr lang="en-US" smtClean="0"/>
              <a:t>Project Mobility Timeline for next several months</a:t>
            </a:r>
          </a:p>
        </p:txBody>
      </p:sp>
      <p:graphicFrame>
        <p:nvGraphicFramePr>
          <p:cNvPr id="7" name="Content Placeholder 6"/>
          <p:cNvGraphicFramePr>
            <a:graphicFrameLocks noGrp="1"/>
          </p:cNvGraphicFramePr>
          <p:nvPr>
            <p:ph idx="1"/>
          </p:nvPr>
        </p:nvGraphicFramePr>
        <p:xfrm>
          <a:off x="398463" y="914400"/>
          <a:ext cx="8229600" cy="2925763"/>
        </p:xfrm>
        <a:graphic>
          <a:graphicData uri="http://schemas.openxmlformats.org/drawingml/2006/table">
            <a:tbl>
              <a:tblPr/>
              <a:tblGrid>
                <a:gridCol w="2057400"/>
                <a:gridCol w="2057400"/>
                <a:gridCol w="2057400"/>
                <a:gridCol w="2057400"/>
              </a:tblGrid>
              <a:tr h="304800">
                <a:tc gridSpan="4">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Project Mobility: Immediate Timeline </a:t>
                      </a:r>
                      <a:endPar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600" b="1"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September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5D7E"/>
                    </a:solid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600" b="1"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October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5D7E"/>
                    </a:solid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600" b="1" i="0" u="none" strike="noStrike" cap="none" normalizeH="0" baseline="0" smtClean="0">
                          <a:ln>
                            <a:noFill/>
                          </a:ln>
                          <a:solidFill>
                            <a:schemeClr val="bg1"/>
                          </a:solidFill>
                          <a:effectLst/>
                          <a:latin typeface="Calibri" pitchFamily="34" charset="0"/>
                          <a:ea typeface="ＭＳ Ｐゴシック" pitchFamily="34" charset="-128"/>
                          <a:cs typeface="Times New Roman" pitchFamily="18" charset="0"/>
                        </a:rPr>
                        <a:t>November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5D7E"/>
                    </a:solidFill>
                  </a:tcPr>
                </a:tc>
                <a:tc>
                  <a:txBody>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cs typeface="Times New Roman" pitchFamily="18" charset="0"/>
                        </a:rPr>
                        <a:t>December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5D7E"/>
                    </a:solidFill>
                  </a:tcPr>
                </a:tc>
              </a:tr>
              <a:tr h="2185988">
                <a:tc>
                  <a:txBody>
                    <a:bodyPr/>
                    <a:lstStyle/>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Initial forecast of potential revenue and project cost</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Feasibility assessment</a:t>
                      </a:r>
                    </a:p>
                    <a:p>
                      <a:pPr marL="171450" marR="0" lvl="0" indent="-171450" algn="l" defTabSz="914400" rtl="0" eaLnBrk="1" fontAlgn="base" latinLnBrk="0" hangingPunct="1">
                        <a:lnSpc>
                          <a:spcPct val="100000"/>
                        </a:lnSpc>
                        <a:spcBef>
                          <a:spcPts val="600"/>
                        </a:spcBef>
                        <a:spcAft>
                          <a:spcPts val="600"/>
                        </a:spcAft>
                        <a:buClrTx/>
                        <a:buSzTx/>
                        <a:buFontTx/>
                        <a:buChar char="•"/>
                        <a:tabLst/>
                      </a:pPr>
                      <a:endPar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Briefing of legislative leaders</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Industry Day</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Industry meetings</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Refinement of design alternatives</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P3 Commission Board Meeting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Initiate Level 2 traffic modeling</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MPOs vote on amendment to add project to Long-Range Plan</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Draft Environmental Notification Form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Issue Request for Information</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File Environmental Notification Form</a:t>
                      </a:r>
                    </a:p>
                    <a:p>
                      <a:pPr marL="171450" marR="0" lvl="0" indent="-171450" algn="l" defTabSz="914400" rtl="0" eaLnBrk="1" fontAlgn="base" latinLnBrk="0" hangingPunct="1">
                        <a:lnSpc>
                          <a:spcPct val="100000"/>
                        </a:lnSpc>
                        <a:spcBef>
                          <a:spcPts val="600"/>
                        </a:spcBef>
                        <a:spcAft>
                          <a:spcPts val="600"/>
                        </a:spcAft>
                        <a:buClrTx/>
                        <a:buSzTx/>
                        <a:buFontTx/>
                        <a:buChar char="•"/>
                        <a:tabLst/>
                      </a:pPr>
                      <a:r>
                        <a:rPr kumimoji="0" lang="en-US" sz="14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rPr>
                        <a:t>NEPA Class of Action Request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0"/>
          </p:nvPr>
        </p:nvSpPr>
        <p:spPr/>
        <p:txBody>
          <a:bodyPr/>
          <a:lstStyle/>
          <a:p>
            <a:pPr>
              <a:defRPr/>
            </a:pPr>
            <a:fld id="{DAF55CBB-6F5C-45E2-992C-AA5AF73B1EEC}"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304800" y="100013"/>
            <a:ext cx="8164513" cy="433387"/>
          </a:xfrm>
        </p:spPr>
        <p:txBody>
          <a:bodyPr/>
          <a:lstStyle/>
          <a:p>
            <a:r>
              <a:rPr lang="en-US" sz="1800" smtClean="0"/>
              <a:t>Introduction</a:t>
            </a:r>
            <a:r>
              <a:rPr lang="en-US" smtClean="0"/>
              <a:t>	</a:t>
            </a:r>
          </a:p>
        </p:txBody>
      </p:sp>
      <p:sp>
        <p:nvSpPr>
          <p:cNvPr id="5" name="Content Placeholder 4"/>
          <p:cNvSpPr>
            <a:spLocks noGrp="1"/>
          </p:cNvSpPr>
          <p:nvPr>
            <p:ph sz="quarter" idx="10"/>
          </p:nvPr>
        </p:nvSpPr>
        <p:spPr>
          <a:xfrm>
            <a:off x="304800" y="765175"/>
            <a:ext cx="8166100" cy="5940425"/>
          </a:xfrm>
        </p:spPr>
        <p:txBody>
          <a:bodyPr rtlCol="0">
            <a:noAutofit/>
          </a:bodyPr>
          <a:lstStyle/>
          <a:p>
            <a:pPr defTabSz="914164" fontAlgn="auto">
              <a:lnSpc>
                <a:spcPct val="100000"/>
              </a:lnSpc>
              <a:spcBef>
                <a:spcPts val="1800"/>
              </a:spcBef>
              <a:spcAft>
                <a:spcPts val="0"/>
              </a:spcAft>
              <a:defRPr/>
            </a:pPr>
            <a:r>
              <a:rPr sz="2000" i="1" dirty="0" smtClean="0">
                <a:latin typeface="Calibri" panose="020F0502020204030204" pitchFamily="34" charset="0"/>
              </a:rPr>
              <a:t>“WHAT”</a:t>
            </a:r>
          </a:p>
          <a:p>
            <a:pPr defTabSz="914164" fontAlgn="auto">
              <a:lnSpc>
                <a:spcPct val="100000"/>
              </a:lnSpc>
              <a:spcBef>
                <a:spcPts val="1800"/>
              </a:spcBef>
              <a:spcAft>
                <a:spcPts val="0"/>
              </a:spcAft>
              <a:defRPr/>
            </a:pPr>
            <a:r>
              <a:rPr sz="1600" dirty="0" smtClean="0">
                <a:latin typeface="Calibri" panose="020F0502020204030204" pitchFamily="34" charset="0"/>
              </a:rPr>
              <a:t>MassDOT is in the early stages of planning the procurement of  two major transportation projects as Public Private </a:t>
            </a:r>
            <a:r>
              <a:rPr sz="1600" dirty="0">
                <a:latin typeface="Calibri" panose="020F0502020204030204" pitchFamily="34" charset="0"/>
              </a:rPr>
              <a:t>P</a:t>
            </a:r>
            <a:r>
              <a:rPr sz="1600" dirty="0" smtClean="0">
                <a:latin typeface="Calibri" panose="020F0502020204030204" pitchFamily="34" charset="0"/>
              </a:rPr>
              <a:t>artnerships (P3s):</a:t>
            </a:r>
          </a:p>
          <a:p>
            <a:pPr marL="285750" indent="-285750" defTabSz="914164" fontAlgn="auto">
              <a:lnSpc>
                <a:spcPct val="100000"/>
              </a:lnSpc>
              <a:spcBef>
                <a:spcPts val="1800"/>
              </a:spcBef>
              <a:spcAft>
                <a:spcPts val="0"/>
              </a:spcAft>
              <a:buClr>
                <a:srgbClr val="004165"/>
              </a:buClr>
              <a:buFont typeface="Arial" pitchFamily="34" charset="0"/>
              <a:buChar char="•"/>
              <a:defRPr/>
            </a:pPr>
            <a:r>
              <a:rPr sz="1600" dirty="0">
                <a:latin typeface="Calibri" panose="020F0502020204030204" pitchFamily="34" charset="0"/>
              </a:rPr>
              <a:t>Project Span – </a:t>
            </a:r>
            <a:r>
              <a:rPr sz="1600" dirty="0" smtClean="0">
                <a:latin typeface="Calibri" panose="020F0502020204030204" pitchFamily="34" charset="0"/>
              </a:rPr>
              <a:t>a 3rd </a:t>
            </a:r>
            <a:r>
              <a:rPr sz="1600" dirty="0">
                <a:latin typeface="Calibri" panose="020F0502020204030204" pitchFamily="34" charset="0"/>
              </a:rPr>
              <a:t>crossing </a:t>
            </a:r>
            <a:r>
              <a:rPr sz="1600" dirty="0" smtClean="0">
                <a:latin typeface="Calibri" panose="020F0502020204030204" pitchFamily="34" charset="0"/>
              </a:rPr>
              <a:t>over </a:t>
            </a:r>
            <a:r>
              <a:rPr sz="1600" dirty="0">
                <a:latin typeface="Calibri" panose="020F0502020204030204" pitchFamily="34" charset="0"/>
              </a:rPr>
              <a:t>the Cape Cod Canal</a:t>
            </a:r>
          </a:p>
          <a:p>
            <a:pPr marL="285750" indent="-285750" defTabSz="914164" fontAlgn="auto">
              <a:lnSpc>
                <a:spcPct val="100000"/>
              </a:lnSpc>
              <a:spcBef>
                <a:spcPts val="1800"/>
              </a:spcBef>
              <a:spcAft>
                <a:spcPts val="0"/>
              </a:spcAft>
              <a:buClr>
                <a:srgbClr val="004165"/>
              </a:buClr>
              <a:buFont typeface="Arial" pitchFamily="34" charset="0"/>
              <a:buChar char="•"/>
              <a:defRPr/>
            </a:pPr>
            <a:r>
              <a:rPr sz="1600" dirty="0" smtClean="0">
                <a:latin typeface="Calibri" panose="020F0502020204030204" pitchFamily="34" charset="0"/>
              </a:rPr>
              <a:t>Project Mobility – “Express Toll Lanes” on Route 3 South</a:t>
            </a:r>
          </a:p>
          <a:p>
            <a:pPr algn="ctr" defTabSz="914164" fontAlgn="auto">
              <a:lnSpc>
                <a:spcPct val="100000"/>
              </a:lnSpc>
              <a:spcBef>
                <a:spcPts val="1800"/>
              </a:spcBef>
              <a:spcAft>
                <a:spcPts val="0"/>
              </a:spcAft>
              <a:defRPr/>
            </a:pPr>
            <a:r>
              <a:rPr sz="1600" dirty="0" smtClean="0">
                <a:latin typeface="Calibri" panose="020F0502020204030204" pitchFamily="34" charset="0"/>
              </a:rPr>
              <a:t>~~~~~~~~~~~~~~~~~~~~~~~~~~~~~~~~~~~~~~~~~~~~~~~~~~~~~~~~~~~~~</a:t>
            </a:r>
          </a:p>
          <a:p>
            <a:pPr marL="285750" indent="-285750" defTabSz="914164" fontAlgn="auto">
              <a:lnSpc>
                <a:spcPct val="100000"/>
              </a:lnSpc>
              <a:spcBef>
                <a:spcPts val="1800"/>
              </a:spcBef>
              <a:spcAft>
                <a:spcPts val="0"/>
              </a:spcAft>
              <a:buClrTx/>
              <a:buFont typeface="Wingdings" panose="05000000000000000000" pitchFamily="2" charset="2"/>
              <a:buChar char="Ø"/>
              <a:defRPr/>
            </a:pPr>
            <a:r>
              <a:rPr sz="1600" dirty="0" smtClean="0">
                <a:latin typeface="Calibri" panose="020F0502020204030204" pitchFamily="34" charset="0"/>
              </a:rPr>
              <a:t>The P3 construct is also known as a Design-Build-Finance–Maintain-Operate (DBFOM) procurement.</a:t>
            </a:r>
          </a:p>
          <a:p>
            <a:pPr marL="285750" indent="-285750" defTabSz="914164" fontAlgn="auto">
              <a:lnSpc>
                <a:spcPct val="100000"/>
              </a:lnSpc>
              <a:spcBef>
                <a:spcPts val="1800"/>
              </a:spcBef>
              <a:spcAft>
                <a:spcPts val="0"/>
              </a:spcAft>
              <a:buClrTx/>
              <a:buFont typeface="Wingdings" panose="05000000000000000000" pitchFamily="2" charset="2"/>
              <a:buChar char="Ø"/>
              <a:defRPr/>
            </a:pPr>
            <a:r>
              <a:rPr sz="1600" dirty="0" smtClean="0">
                <a:latin typeface="Calibri" panose="020F0502020204030204" pitchFamily="34" charset="0"/>
              </a:rPr>
              <a:t>DBFOM shifts construction, financing, and operational risk to the private sector in return for the private sector being given the right to operate and maintain the asset and to earn an investment return for bearing those risks.</a:t>
            </a:r>
          </a:p>
          <a:p>
            <a:pPr marL="285750" indent="-285750" defTabSz="914164" fontAlgn="auto">
              <a:lnSpc>
                <a:spcPct val="100000"/>
              </a:lnSpc>
              <a:spcBef>
                <a:spcPts val="1800"/>
              </a:spcBef>
              <a:spcAft>
                <a:spcPts val="0"/>
              </a:spcAft>
              <a:buClrTx/>
              <a:buFont typeface="Wingdings" panose="05000000000000000000" pitchFamily="2" charset="2"/>
              <a:buChar char="Ø"/>
              <a:defRPr/>
            </a:pPr>
            <a:r>
              <a:rPr sz="1600" dirty="0" smtClean="0">
                <a:latin typeface="Calibri" panose="020F0502020204030204" pitchFamily="34" charset="0"/>
              </a:rPr>
              <a:t>Each asset will be constructed, maintained and operated to Commonwealth standards.</a:t>
            </a:r>
            <a:endParaRPr sz="1600" dirty="0">
              <a:latin typeface="Calibri" panose="020F0502020204030204" pitchFamily="34" charset="0"/>
            </a:endParaRPr>
          </a:p>
          <a:p>
            <a:pPr marL="285750" indent="-285750" defTabSz="914164" fontAlgn="auto">
              <a:lnSpc>
                <a:spcPct val="100000"/>
              </a:lnSpc>
              <a:spcBef>
                <a:spcPts val="1800"/>
              </a:spcBef>
              <a:spcAft>
                <a:spcPts val="0"/>
              </a:spcAft>
              <a:buClrTx/>
              <a:buFont typeface="Wingdings" panose="05000000000000000000" pitchFamily="2" charset="2"/>
              <a:buChar char="Ø"/>
              <a:defRPr/>
            </a:pPr>
            <a:r>
              <a:rPr sz="1600" dirty="0" smtClean="0">
                <a:latin typeface="Calibri" panose="020F0502020204030204" pitchFamily="34" charset="0"/>
              </a:rPr>
              <a:t>Both facilities will be tolled as a way to finance their construction, maintenance and operation.</a:t>
            </a:r>
          </a:p>
          <a:p>
            <a:pPr defTabSz="914164" fontAlgn="auto">
              <a:spcBef>
                <a:spcPts val="1800"/>
              </a:spcBef>
              <a:spcAft>
                <a:spcPts val="0"/>
              </a:spcAft>
              <a:defRPr/>
            </a:pPr>
            <a:endParaRPr dirty="0"/>
          </a:p>
        </p:txBody>
      </p:sp>
      <p:sp>
        <p:nvSpPr>
          <p:cNvPr id="2" name="Slide Number Placeholder 1"/>
          <p:cNvSpPr>
            <a:spLocks noGrp="1"/>
          </p:cNvSpPr>
          <p:nvPr>
            <p:ph type="sldNum" sz="quarter" idx="11"/>
          </p:nvPr>
        </p:nvSpPr>
        <p:spPr>
          <a:xfrm>
            <a:off x="8686800" y="6416675"/>
            <a:ext cx="228600" cy="365125"/>
          </a:xfrm>
        </p:spPr>
        <p:txBody>
          <a:bodyPr/>
          <a:lstStyle/>
          <a:p>
            <a:pPr>
              <a:defRPr/>
            </a:pPr>
            <a:fld id="{D93E54C8-54CB-4CDC-B7E1-4E74009553B1}"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04800" y="176213"/>
            <a:ext cx="8164513" cy="357187"/>
          </a:xfrm>
        </p:spPr>
        <p:txBody>
          <a:bodyPr/>
          <a:lstStyle/>
          <a:p>
            <a:r>
              <a:rPr lang="en-US" sz="1800" smtClean="0"/>
              <a:t>Preliminary Project Mobility transaction structure</a:t>
            </a:r>
          </a:p>
        </p:txBody>
      </p:sp>
      <p:sp>
        <p:nvSpPr>
          <p:cNvPr id="5" name="Content Placeholder 4"/>
          <p:cNvSpPr>
            <a:spLocks noGrp="1"/>
          </p:cNvSpPr>
          <p:nvPr>
            <p:ph sz="quarter" idx="10"/>
          </p:nvPr>
        </p:nvSpPr>
        <p:spPr>
          <a:xfrm>
            <a:off x="381000" y="762000"/>
            <a:ext cx="8166100" cy="5330825"/>
          </a:xfrm>
        </p:spPr>
        <p:txBody>
          <a:bodyPr rtlCol="0">
            <a:noAutofit/>
          </a:bodyPr>
          <a:lstStyle/>
          <a:p>
            <a:pPr defTabSz="914164" fontAlgn="auto">
              <a:spcBef>
                <a:spcPts val="1800"/>
              </a:spcBef>
              <a:spcAft>
                <a:spcPts val="0"/>
              </a:spcAft>
              <a:defRPr/>
            </a:pPr>
            <a:r>
              <a:rPr dirty="0" smtClean="0">
                <a:solidFill>
                  <a:schemeClr val="tx1"/>
                </a:solidFill>
                <a:latin typeface="Calibri" panose="020F0502020204030204" pitchFamily="34" charset="0"/>
              </a:rPr>
              <a:t>Private sector consortium will design, build, finance, operate and maintain (DBFOM) the new express toll lanes on Route 3 South under a long-term contract with MassDOT</a:t>
            </a:r>
          </a:p>
          <a:p>
            <a:pPr defTabSz="914164" fontAlgn="auto">
              <a:spcBef>
                <a:spcPts val="1800"/>
              </a:spcBef>
              <a:spcAft>
                <a:spcPts val="0"/>
              </a:spcAft>
              <a:defRPr/>
            </a:pPr>
            <a:r>
              <a:rPr dirty="0" smtClean="0">
                <a:solidFill>
                  <a:schemeClr val="tx1"/>
                </a:solidFill>
                <a:latin typeface="Calibri" panose="020F0502020204030204" pitchFamily="34" charset="0"/>
              </a:rPr>
              <a:t>Toll revenues are expected to provide sufficient return on investment to attract private sector infrastructure investors</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Toll rates and revenue potential driven by convenience and time savings offered to drivers on the new express toll lanes.</a:t>
            </a:r>
          </a:p>
          <a:p>
            <a:pPr marL="285750" indent="-285750" defTabSz="914164" fontAlgn="auto">
              <a:spcAft>
                <a:spcPts val="0"/>
              </a:spcAft>
              <a:buClr>
                <a:srgbClr val="004165"/>
              </a:buClr>
              <a:buFont typeface="Arial" pitchFamily="34" charset="0"/>
              <a:buChar char="•"/>
              <a:defRPr/>
            </a:pPr>
            <a:r>
              <a:rPr dirty="0">
                <a:solidFill>
                  <a:schemeClr val="tx1"/>
                </a:solidFill>
                <a:latin typeface="Calibri" panose="020F0502020204030204" pitchFamily="34" charset="0"/>
              </a:rPr>
              <a:t>A free alternative </a:t>
            </a:r>
            <a:r>
              <a:rPr dirty="0" smtClean="0">
                <a:solidFill>
                  <a:schemeClr val="tx1"/>
                </a:solidFill>
                <a:latin typeface="Calibri" panose="020F0502020204030204" pitchFamily="34" charset="0"/>
              </a:rPr>
              <a:t>will exist by virtue of the general access lanes which will continue to operate on Route 3 South.</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Traffic and revenue studies are underway now to define the scope of likely demand</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Toll-free access for emergency responders and other services (buses) will be built into the contract</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Possibility remains for MassDOT to collect tolls and make availability payments to the private sector funded by toll revenue, as opposed to a planned lease concession structure.</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MassDOT will stipulate design, operations and maintenance standards as part of its contract</a:t>
            </a:r>
            <a:endParaRPr dirty="0">
              <a:solidFill>
                <a:schemeClr val="tx1"/>
              </a:solidFill>
              <a:latin typeface="Calibri" panose="020F0502020204030204" pitchFamily="34" charset="0"/>
            </a:endParaRPr>
          </a:p>
        </p:txBody>
      </p:sp>
      <p:sp>
        <p:nvSpPr>
          <p:cNvPr id="3" name="Slide Number Placeholder 2"/>
          <p:cNvSpPr>
            <a:spLocks noGrp="1"/>
          </p:cNvSpPr>
          <p:nvPr>
            <p:ph type="sldNum" sz="quarter" idx="11"/>
          </p:nvPr>
        </p:nvSpPr>
        <p:spPr>
          <a:xfrm>
            <a:off x="8153400" y="6416675"/>
            <a:ext cx="762000" cy="365125"/>
          </a:xfrm>
        </p:spPr>
        <p:txBody>
          <a:bodyPr/>
          <a:lstStyle/>
          <a:p>
            <a:pPr>
              <a:defRPr/>
            </a:pPr>
            <a:fld id="{6C3545D3-8F14-40F8-AEB5-BB7C2C647DCD}"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ctrTitle"/>
          </p:nvPr>
        </p:nvSpPr>
        <p:spPr>
          <a:xfrm>
            <a:off x="552450" y="2909888"/>
            <a:ext cx="6172200" cy="2468562"/>
          </a:xfrm>
        </p:spPr>
        <p:txBody>
          <a:bodyPr/>
          <a:lstStyle/>
          <a:p>
            <a:r>
              <a:rPr lang="en-US" smtClean="0"/>
              <a:t>Project Span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04800" y="100013"/>
            <a:ext cx="8166100" cy="433387"/>
          </a:xfrm>
        </p:spPr>
        <p:txBody>
          <a:bodyPr/>
          <a:lstStyle/>
          <a:p>
            <a:r>
              <a:rPr lang="en-US" sz="1800" smtClean="0"/>
              <a:t>Project SPAN – Overview and Need</a:t>
            </a:r>
          </a:p>
        </p:txBody>
      </p:sp>
      <p:sp>
        <p:nvSpPr>
          <p:cNvPr id="63490" name="Content Placeholder 4"/>
          <p:cNvSpPr>
            <a:spLocks noGrp="1"/>
          </p:cNvSpPr>
          <p:nvPr>
            <p:ph sz="quarter" idx="14"/>
          </p:nvPr>
        </p:nvSpPr>
        <p:spPr>
          <a:xfrm>
            <a:off x="381000" y="901700"/>
            <a:ext cx="8166100" cy="4737100"/>
          </a:xfrm>
        </p:spPr>
        <p:txBody>
          <a:bodyPr/>
          <a:lstStyle/>
          <a:p>
            <a:pPr>
              <a:spcAft>
                <a:spcPts val="1200"/>
              </a:spcAft>
            </a:pPr>
            <a:r>
              <a:rPr smtClean="0">
                <a:solidFill>
                  <a:schemeClr val="tx1"/>
                </a:solidFill>
                <a:latin typeface="Calibri" pitchFamily="34" charset="0"/>
                <a:ea typeface="ＭＳ Ｐゴシック" pitchFamily="34" charset="-128"/>
                <a:cs typeface="Times New Roman" pitchFamily="18" charset="0"/>
              </a:rPr>
              <a:t>Project SPAN will construct a third crossing of Cape Cod Canal that is intended to deliver reliable, year-round access to the Cape.</a:t>
            </a:r>
          </a:p>
          <a:p>
            <a:pPr>
              <a:spcAft>
                <a:spcPts val="1200"/>
              </a:spcAft>
            </a:pPr>
            <a:r>
              <a:rPr smtClean="0">
                <a:latin typeface="Calibri" pitchFamily="34" charset="0"/>
                <a:ea typeface="ＭＳ Ｐゴシック" pitchFamily="34" charset="-128"/>
                <a:cs typeface="Times New Roman" pitchFamily="18" charset="0"/>
              </a:rPr>
              <a:t>At present, the aging Sagamore and Bourne Bridges frequently limit access to Cape Cod, whether due to maintenance requiring lane shutdowns or simply inability to meet traffic demand</a:t>
            </a:r>
          </a:p>
          <a:p>
            <a:pPr marL="514350" lvl="1" indent="-285750">
              <a:spcAft>
                <a:spcPts val="1200"/>
              </a:spcAft>
            </a:pPr>
            <a:r>
              <a:rPr smtClean="0">
                <a:latin typeface="Calibri" pitchFamily="34" charset="0"/>
                <a:ea typeface="ＭＳ Ｐゴシック" pitchFamily="34" charset="-128"/>
                <a:cs typeface="Times New Roman" pitchFamily="18" charset="0"/>
              </a:rPr>
              <a:t>Both bridges are approximately 80 years old and require frequent maintenance</a:t>
            </a:r>
          </a:p>
          <a:p>
            <a:pPr marL="514350" lvl="1" indent="-285750">
              <a:spcAft>
                <a:spcPts val="1200"/>
              </a:spcAft>
            </a:pPr>
            <a:r>
              <a:rPr smtClean="0">
                <a:latin typeface="Calibri" pitchFamily="34" charset="0"/>
                <a:ea typeface="ＭＳ Ｐゴシック" pitchFamily="34" charset="-128"/>
                <a:cs typeface="Times New Roman" pitchFamily="18" charset="0"/>
              </a:rPr>
              <a:t>Four 10-foot lanes, no shoulder and lack of separation of opposing traffic cause safety concerns</a:t>
            </a:r>
          </a:p>
          <a:p>
            <a:pPr>
              <a:spcBef>
                <a:spcPts val="1800"/>
              </a:spcBef>
              <a:spcAft>
                <a:spcPts val="1200"/>
              </a:spcAft>
            </a:pPr>
            <a:r>
              <a:rPr smtClean="0">
                <a:latin typeface="Calibri" pitchFamily="34" charset="0"/>
                <a:ea typeface="ＭＳ Ｐゴシック" pitchFamily="34" charset="-128"/>
                <a:cs typeface="Times New Roman" pitchFamily="18" charset="0"/>
              </a:rPr>
              <a:t>Current bridges carry an average of 94,000 vehicles per day, split roughly 55% Sagamore/45% Bourne</a:t>
            </a:r>
          </a:p>
          <a:p>
            <a:pPr marL="514350" lvl="1" indent="-285750">
              <a:spcAft>
                <a:spcPts val="1200"/>
              </a:spcAft>
              <a:buClr>
                <a:srgbClr val="004165"/>
              </a:buClr>
            </a:pPr>
            <a:r>
              <a:rPr smtClean="0">
                <a:latin typeface="Calibri" pitchFamily="34" charset="0"/>
                <a:ea typeface="ＭＳ Ｐゴシック" pitchFamily="34" charset="-128"/>
                <a:cs typeface="Times New Roman" pitchFamily="18" charset="0"/>
              </a:rPr>
              <a:t>Peak traffic occurs in July, totaling as many as 128,000 vehicles per day</a:t>
            </a:r>
          </a:p>
          <a:p>
            <a:pPr marL="514350" lvl="1" indent="-285750">
              <a:spcAft>
                <a:spcPts val="1200"/>
              </a:spcAft>
              <a:buClr>
                <a:srgbClr val="004165"/>
              </a:buClr>
            </a:pPr>
            <a:r>
              <a:rPr smtClean="0">
                <a:latin typeface="Calibri" pitchFamily="34" charset="0"/>
                <a:ea typeface="ＭＳ Ｐゴシック" pitchFamily="34" charset="-128"/>
                <a:cs typeface="Times New Roman" pitchFamily="18" charset="0"/>
              </a:rPr>
              <a:t>Expectation is that the new bridge will ease congestion to and from the Cape, making it more reliable and convenient</a:t>
            </a:r>
          </a:p>
          <a:p>
            <a:pPr>
              <a:spcAft>
                <a:spcPts val="1200"/>
              </a:spcAft>
              <a:buClr>
                <a:srgbClr val="004165"/>
              </a:buClr>
            </a:pPr>
            <a:endParaRPr smtClean="0">
              <a:ea typeface="ＭＳ Ｐゴシック" pitchFamily="34" charset="-128"/>
              <a:cs typeface="Times New Roman" pitchFamily="18" charset="0"/>
            </a:endParaRPr>
          </a:p>
        </p:txBody>
      </p:sp>
      <p:sp>
        <p:nvSpPr>
          <p:cNvPr id="3" name="Slide Number Placeholder 2"/>
          <p:cNvSpPr>
            <a:spLocks noGrp="1"/>
          </p:cNvSpPr>
          <p:nvPr>
            <p:ph type="sldNum" sz="quarter" idx="15"/>
          </p:nvPr>
        </p:nvSpPr>
        <p:spPr>
          <a:xfrm>
            <a:off x="8229600" y="6416675"/>
            <a:ext cx="685800" cy="365125"/>
          </a:xfrm>
        </p:spPr>
        <p:txBody>
          <a:bodyPr/>
          <a:lstStyle/>
          <a:p>
            <a:pPr>
              <a:defRPr/>
            </a:pPr>
            <a:fld id="{C0C36939-6C5D-4F2A-A0CE-DF4111F529C7}"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04800" y="150813"/>
            <a:ext cx="8686800" cy="368300"/>
          </a:xfrm>
        </p:spPr>
        <p:txBody>
          <a:bodyPr/>
          <a:lstStyle/>
          <a:p>
            <a:r>
              <a:rPr lang="en-US" smtClean="0"/>
              <a:t>Identified objectives for the Third Crossing of Cape Cod Canal</a:t>
            </a:r>
          </a:p>
        </p:txBody>
      </p:sp>
      <p:sp>
        <p:nvSpPr>
          <p:cNvPr id="4" name="Slide Number Placeholder 3"/>
          <p:cNvSpPr>
            <a:spLocks noGrp="1"/>
          </p:cNvSpPr>
          <p:nvPr>
            <p:ph type="sldNum" sz="quarter" idx="10"/>
          </p:nvPr>
        </p:nvSpPr>
        <p:spPr/>
        <p:txBody>
          <a:bodyPr/>
          <a:lstStyle/>
          <a:p>
            <a:pPr>
              <a:defRPr/>
            </a:pPr>
            <a:fld id="{45EDB221-381A-4630-8FBF-42704DEBF2D7}" type="slidenum">
              <a:rPr lang="en-US"/>
              <a:pPr>
                <a:defRPr/>
              </a:pPr>
              <a:t>23</a:t>
            </a:fld>
            <a:endParaRPr lang="en-US" dirty="0"/>
          </a:p>
        </p:txBody>
      </p:sp>
      <p:grpSp>
        <p:nvGrpSpPr>
          <p:cNvPr id="64515" name="Group 2"/>
          <p:cNvGrpSpPr>
            <a:grpSpLocks/>
          </p:cNvGrpSpPr>
          <p:nvPr/>
        </p:nvGrpSpPr>
        <p:grpSpPr bwMode="auto">
          <a:xfrm>
            <a:off x="304800" y="2209800"/>
            <a:ext cx="8686800" cy="1006475"/>
            <a:chOff x="304800" y="2209800"/>
            <a:chExt cx="8686800" cy="1005840"/>
          </a:xfrm>
        </p:grpSpPr>
        <p:sp>
          <p:nvSpPr>
            <p:cNvPr id="26" name="Round Same Side Corner Rectangle 25"/>
            <p:cNvSpPr/>
            <p:nvPr/>
          </p:nvSpPr>
          <p:spPr>
            <a:xfrm rot="5400000">
              <a:off x="4267518" y="-1402080"/>
              <a:ext cx="1005840" cy="8229600"/>
            </a:xfrm>
            <a:prstGeom prst="round2SameRect">
              <a:avLst/>
            </a:prstGeom>
            <a:solidFill>
              <a:srgbClr val="FFFFFF">
                <a:lumMod val="85000"/>
                <a:alpha val="90000"/>
              </a:srgbClr>
            </a:solidFill>
            <a:ln w="25400" cap="flat" cmpd="sng" algn="ctr">
              <a:noFill/>
              <a:prstDash val="solid"/>
            </a:ln>
            <a:effectLst/>
          </p:spPr>
        </p:sp>
        <p:sp>
          <p:nvSpPr>
            <p:cNvPr id="64532" name="Round Same Side Corner Rectangle 12"/>
            <p:cNvSpPr>
              <a:spLocks noChangeArrowheads="1"/>
            </p:cNvSpPr>
            <p:nvPr/>
          </p:nvSpPr>
          <p:spPr bwMode="auto">
            <a:xfrm>
              <a:off x="1576926" y="2308451"/>
              <a:ext cx="7414674" cy="808538"/>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Reliable access and mobility ensuring quality of life on the Cape</a:t>
              </a:r>
            </a:p>
          </p:txBody>
        </p:sp>
        <p:sp>
          <p:nvSpPr>
            <p:cNvPr id="28" name="Rounded Rectangle 27"/>
            <p:cNvSpPr/>
            <p:nvPr/>
          </p:nvSpPr>
          <p:spPr>
            <a:xfrm>
              <a:off x="304800" y="2209800"/>
              <a:ext cx="1271588" cy="1005840"/>
            </a:xfrm>
            <a:prstGeom prst="roundRect">
              <a:avLst/>
            </a:prstGeom>
            <a:solidFill>
              <a:srgbClr val="B59B00"/>
            </a:solidFill>
            <a:ln w="9525" cap="flat" cmpd="sng" algn="ctr">
              <a:noFill/>
              <a:prstDash val="solid"/>
            </a:ln>
            <a:effectLst>
              <a:outerShdw blurRad="40000" dist="23000" dir="5400000" rotWithShape="0">
                <a:srgbClr val="000000">
                  <a:alpha val="35000"/>
                </a:srgbClr>
              </a:outerShdw>
            </a:effectLst>
          </p:spPr>
        </p:sp>
        <p:sp>
          <p:nvSpPr>
            <p:cNvPr id="64534" name="Rounded Rectangle 14"/>
            <p:cNvSpPr>
              <a:spLocks noChangeArrowheads="1"/>
            </p:cNvSpPr>
            <p:nvPr/>
          </p:nvSpPr>
          <p:spPr bwMode="auto">
            <a:xfrm>
              <a:off x="329715" y="2346706"/>
              <a:ext cx="1222296" cy="732029"/>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Access &amp; Mobility</a:t>
              </a:r>
            </a:p>
          </p:txBody>
        </p:sp>
      </p:grpSp>
      <p:grpSp>
        <p:nvGrpSpPr>
          <p:cNvPr id="64516" name="Group 5"/>
          <p:cNvGrpSpPr>
            <a:grpSpLocks/>
          </p:cNvGrpSpPr>
          <p:nvPr/>
        </p:nvGrpSpPr>
        <p:grpSpPr bwMode="auto">
          <a:xfrm>
            <a:off x="304800" y="3581400"/>
            <a:ext cx="8686800" cy="1006475"/>
            <a:chOff x="304800" y="3581400"/>
            <a:chExt cx="8686799" cy="1005840"/>
          </a:xfrm>
        </p:grpSpPr>
        <p:sp>
          <p:nvSpPr>
            <p:cNvPr id="31" name="Round Same Side Corner Rectangle 30"/>
            <p:cNvSpPr/>
            <p:nvPr/>
          </p:nvSpPr>
          <p:spPr>
            <a:xfrm rot="5400000">
              <a:off x="4408802" y="106046"/>
              <a:ext cx="996321" cy="7956549"/>
            </a:xfrm>
            <a:prstGeom prst="round2SameRect">
              <a:avLst/>
            </a:prstGeom>
            <a:solidFill>
              <a:srgbClr val="FFFFFF">
                <a:lumMod val="85000"/>
                <a:alpha val="90000"/>
              </a:srgbClr>
            </a:solidFill>
            <a:ln w="25400" cap="flat" cmpd="sng" algn="ctr">
              <a:noFill/>
              <a:prstDash val="solid"/>
            </a:ln>
            <a:effectLst/>
          </p:spPr>
        </p:sp>
        <p:sp>
          <p:nvSpPr>
            <p:cNvPr id="64528" name="Round Same Side Corner Rectangle 12"/>
            <p:cNvSpPr>
              <a:spLocks noChangeArrowheads="1"/>
            </p:cNvSpPr>
            <p:nvPr/>
          </p:nvSpPr>
          <p:spPr bwMode="auto">
            <a:xfrm>
              <a:off x="1576926" y="3823002"/>
              <a:ext cx="7414673" cy="522636"/>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Improved connectivity among Routes 3, 6 &amp; 25</a:t>
              </a:r>
            </a:p>
          </p:txBody>
        </p:sp>
        <p:sp>
          <p:nvSpPr>
            <p:cNvPr id="33" name="Rounded Rectangle 32"/>
            <p:cNvSpPr/>
            <p:nvPr/>
          </p:nvSpPr>
          <p:spPr>
            <a:xfrm>
              <a:off x="304800" y="3581400"/>
              <a:ext cx="1271588" cy="1005840"/>
            </a:xfrm>
            <a:prstGeom prst="roundRect">
              <a:avLst/>
            </a:prstGeom>
            <a:solidFill>
              <a:schemeClr val="accent2"/>
            </a:solidFill>
            <a:ln w="9525" cap="flat" cmpd="sng" algn="ctr">
              <a:noFill/>
              <a:prstDash val="solid"/>
            </a:ln>
            <a:effectLst>
              <a:outerShdw blurRad="40000" dist="23000" dir="5400000" rotWithShape="0">
                <a:srgbClr val="000000">
                  <a:alpha val="35000"/>
                </a:srgbClr>
              </a:outerShdw>
            </a:effectLst>
          </p:spPr>
        </p:sp>
        <p:sp>
          <p:nvSpPr>
            <p:cNvPr id="64530" name="Rounded Rectangle 14"/>
            <p:cNvSpPr>
              <a:spLocks noChangeArrowheads="1"/>
            </p:cNvSpPr>
            <p:nvPr/>
          </p:nvSpPr>
          <p:spPr bwMode="auto">
            <a:xfrm>
              <a:off x="329715" y="3671371"/>
              <a:ext cx="1222296" cy="825899"/>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Connectivity</a:t>
              </a:r>
            </a:p>
          </p:txBody>
        </p:sp>
      </p:grpSp>
      <p:grpSp>
        <p:nvGrpSpPr>
          <p:cNvPr id="64517" name="Group 4"/>
          <p:cNvGrpSpPr>
            <a:grpSpLocks/>
          </p:cNvGrpSpPr>
          <p:nvPr/>
        </p:nvGrpSpPr>
        <p:grpSpPr bwMode="auto">
          <a:xfrm>
            <a:off x="304800" y="914400"/>
            <a:ext cx="8686800" cy="1006475"/>
            <a:chOff x="304800" y="914402"/>
            <a:chExt cx="8686800" cy="1005840"/>
          </a:xfrm>
        </p:grpSpPr>
        <p:sp>
          <p:nvSpPr>
            <p:cNvPr id="36" name="Round Same Side Corner Rectangle 35"/>
            <p:cNvSpPr/>
            <p:nvPr/>
          </p:nvSpPr>
          <p:spPr>
            <a:xfrm rot="5400000">
              <a:off x="4410388" y="-2560953"/>
              <a:ext cx="993148" cy="7956550"/>
            </a:xfrm>
            <a:prstGeom prst="round2SameRect">
              <a:avLst/>
            </a:prstGeom>
            <a:solidFill>
              <a:srgbClr val="FFFFFF">
                <a:lumMod val="85000"/>
                <a:alpha val="90000"/>
              </a:srgbClr>
            </a:solidFill>
            <a:ln w="25400" cap="flat" cmpd="sng" algn="ctr">
              <a:noFill/>
              <a:prstDash val="solid"/>
            </a:ln>
            <a:effectLst/>
          </p:spPr>
        </p:sp>
        <p:sp>
          <p:nvSpPr>
            <p:cNvPr id="64524" name="Round Same Side Corner Rectangle 12"/>
            <p:cNvSpPr>
              <a:spLocks noChangeArrowheads="1"/>
            </p:cNvSpPr>
            <p:nvPr/>
          </p:nvSpPr>
          <p:spPr bwMode="auto">
            <a:xfrm>
              <a:off x="1576926" y="1054266"/>
              <a:ext cx="7414674" cy="726112"/>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Improve emergency evacuation and/or first responder access</a:t>
              </a:r>
            </a:p>
          </p:txBody>
        </p:sp>
        <p:sp>
          <p:nvSpPr>
            <p:cNvPr id="38" name="Rounded Rectangle 37"/>
            <p:cNvSpPr/>
            <p:nvPr/>
          </p:nvSpPr>
          <p:spPr>
            <a:xfrm>
              <a:off x="304800" y="914402"/>
              <a:ext cx="1271588" cy="1005840"/>
            </a:xfrm>
            <a:prstGeom prst="roundRect">
              <a:avLst/>
            </a:prstGeom>
            <a:solidFill>
              <a:srgbClr val="005D7E"/>
            </a:solidFill>
            <a:ln w="9525" cap="flat" cmpd="sng" algn="ctr">
              <a:noFill/>
              <a:prstDash val="solid"/>
            </a:ln>
            <a:effectLst>
              <a:outerShdw blurRad="40000" dist="23000" dir="5400000" rotWithShape="0">
                <a:srgbClr val="000000">
                  <a:alpha val="35000"/>
                </a:srgbClr>
              </a:outerShdw>
            </a:effectLst>
          </p:spPr>
        </p:sp>
        <p:sp>
          <p:nvSpPr>
            <p:cNvPr id="64526" name="Rounded Rectangle 14"/>
            <p:cNvSpPr>
              <a:spLocks noChangeArrowheads="1"/>
            </p:cNvSpPr>
            <p:nvPr/>
          </p:nvSpPr>
          <p:spPr bwMode="auto">
            <a:xfrm>
              <a:off x="329715" y="1013927"/>
              <a:ext cx="1222296" cy="806790"/>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Safety</a:t>
              </a:r>
            </a:p>
          </p:txBody>
        </p:sp>
      </p:grpSp>
      <p:grpSp>
        <p:nvGrpSpPr>
          <p:cNvPr id="64518" name="Group 6"/>
          <p:cNvGrpSpPr>
            <a:grpSpLocks/>
          </p:cNvGrpSpPr>
          <p:nvPr/>
        </p:nvGrpSpPr>
        <p:grpSpPr bwMode="auto">
          <a:xfrm>
            <a:off x="304800" y="4876800"/>
            <a:ext cx="8686800" cy="1006475"/>
            <a:chOff x="304800" y="4876800"/>
            <a:chExt cx="8686799" cy="1005840"/>
          </a:xfrm>
        </p:grpSpPr>
        <p:sp>
          <p:nvSpPr>
            <p:cNvPr id="41" name="Round Same Side Corner Rectangle 40"/>
            <p:cNvSpPr/>
            <p:nvPr/>
          </p:nvSpPr>
          <p:spPr>
            <a:xfrm rot="5400000">
              <a:off x="4408802" y="1401446"/>
              <a:ext cx="996321" cy="7956549"/>
            </a:xfrm>
            <a:prstGeom prst="round2SameRect">
              <a:avLst/>
            </a:prstGeom>
            <a:solidFill>
              <a:srgbClr val="FFFFFF">
                <a:lumMod val="85000"/>
                <a:alpha val="90000"/>
              </a:srgbClr>
            </a:solidFill>
            <a:ln w="25400" cap="flat" cmpd="sng" algn="ctr">
              <a:noFill/>
              <a:prstDash val="solid"/>
            </a:ln>
            <a:effectLst/>
          </p:spPr>
        </p:sp>
        <p:sp>
          <p:nvSpPr>
            <p:cNvPr id="64520" name="Round Same Side Corner Rectangle 12"/>
            <p:cNvSpPr>
              <a:spLocks noChangeArrowheads="1"/>
            </p:cNvSpPr>
            <p:nvPr/>
          </p:nvSpPr>
          <p:spPr bwMode="auto">
            <a:xfrm>
              <a:off x="1576926" y="5118402"/>
              <a:ext cx="7414673" cy="522636"/>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Demonstrate the viability of alternative delivery options in Massachusetts and provide opportunity for private investment</a:t>
              </a:r>
            </a:p>
          </p:txBody>
        </p:sp>
        <p:sp>
          <p:nvSpPr>
            <p:cNvPr id="43" name="Rounded Rectangle 42"/>
            <p:cNvSpPr/>
            <p:nvPr/>
          </p:nvSpPr>
          <p:spPr>
            <a:xfrm>
              <a:off x="304800" y="4876800"/>
              <a:ext cx="1271588" cy="1005840"/>
            </a:xfrm>
            <a:prstGeom prst="roundRect">
              <a:avLst/>
            </a:prstGeom>
            <a:solidFill>
              <a:srgbClr val="844C54"/>
            </a:solidFill>
            <a:ln w="9525" cap="flat" cmpd="sng" algn="ctr">
              <a:noFill/>
              <a:prstDash val="solid"/>
            </a:ln>
            <a:effectLst>
              <a:outerShdw blurRad="40000" dist="23000" dir="5400000" rotWithShape="0">
                <a:srgbClr val="000000">
                  <a:alpha val="35000"/>
                </a:srgbClr>
              </a:outerShdw>
            </a:effectLst>
          </p:spPr>
        </p:sp>
        <p:sp>
          <p:nvSpPr>
            <p:cNvPr id="64522" name="Rounded Rectangle 14"/>
            <p:cNvSpPr>
              <a:spLocks noChangeArrowheads="1"/>
            </p:cNvSpPr>
            <p:nvPr/>
          </p:nvSpPr>
          <p:spPr bwMode="auto">
            <a:xfrm>
              <a:off x="329715" y="4966771"/>
              <a:ext cx="1222296" cy="825899"/>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Project Delivery</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a:xfrm>
            <a:off x="292100" y="100013"/>
            <a:ext cx="8166100" cy="433387"/>
          </a:xfrm>
        </p:spPr>
        <p:txBody>
          <a:bodyPr/>
          <a:lstStyle/>
          <a:p>
            <a:r>
              <a:rPr lang="en-US" sz="1800" smtClean="0"/>
              <a:t>Recent Activity in the U.S. P3 Toll Bridge/Tunnel Sector</a:t>
            </a:r>
          </a:p>
        </p:txBody>
      </p:sp>
      <p:sp>
        <p:nvSpPr>
          <p:cNvPr id="65538" name="AutoShape 4"/>
          <p:cNvSpPr>
            <a:spLocks noChangeAspect="1" noChangeArrowheads="1" noTextEdit="1"/>
          </p:cNvSpPr>
          <p:nvPr/>
        </p:nvSpPr>
        <p:spPr bwMode="auto">
          <a:xfrm>
            <a:off x="954088" y="1905000"/>
            <a:ext cx="4948237" cy="3251200"/>
          </a:xfrm>
          <a:prstGeom prst="rect">
            <a:avLst/>
          </a:prstGeom>
          <a:noFill/>
          <a:ln w="9525">
            <a:noFill/>
            <a:miter lim="800000"/>
            <a:headEnd/>
            <a:tailEnd/>
          </a:ln>
        </p:spPr>
        <p:txBody>
          <a:bodyPr/>
          <a:lstStyle/>
          <a:p>
            <a:endParaRPr lang="en-US"/>
          </a:p>
        </p:txBody>
      </p:sp>
      <p:sp>
        <p:nvSpPr>
          <p:cNvPr id="65539" name="Freeform 6"/>
          <p:cNvSpPr>
            <a:spLocks/>
          </p:cNvSpPr>
          <p:nvPr/>
        </p:nvSpPr>
        <p:spPr bwMode="auto">
          <a:xfrm>
            <a:off x="1025525" y="1685925"/>
            <a:ext cx="4805363" cy="3082925"/>
          </a:xfrm>
          <a:custGeom>
            <a:avLst/>
            <a:gdLst>
              <a:gd name="T0" fmla="*/ 255588 w 3027"/>
              <a:gd name="T1" fmla="*/ 1828800 h 1942"/>
              <a:gd name="T2" fmla="*/ 69850 w 3027"/>
              <a:gd name="T3" fmla="*/ 1473200 h 1942"/>
              <a:gd name="T4" fmla="*/ 11113 w 3027"/>
              <a:gd name="T5" fmla="*/ 939800 h 1942"/>
              <a:gd name="T6" fmla="*/ 238125 w 3027"/>
              <a:gd name="T7" fmla="*/ 354013 h 1942"/>
              <a:gd name="T8" fmla="*/ 434975 w 3027"/>
              <a:gd name="T9" fmla="*/ 0 h 1942"/>
              <a:gd name="T10" fmla="*/ 968375 w 3027"/>
              <a:gd name="T11" fmla="*/ 157163 h 1942"/>
              <a:gd name="T12" fmla="*/ 1784350 w 3027"/>
              <a:gd name="T13" fmla="*/ 285750 h 1942"/>
              <a:gd name="T14" fmla="*/ 2417763 w 3027"/>
              <a:gd name="T15" fmla="*/ 322263 h 1942"/>
              <a:gd name="T16" fmla="*/ 2987675 w 3027"/>
              <a:gd name="T17" fmla="*/ 423863 h 1942"/>
              <a:gd name="T18" fmla="*/ 2863850 w 3027"/>
              <a:gd name="T19" fmla="*/ 555625 h 1942"/>
              <a:gd name="T20" fmla="*/ 3248025 w 3027"/>
              <a:gd name="T21" fmla="*/ 549275 h 1942"/>
              <a:gd name="T22" fmla="*/ 3284538 w 3027"/>
              <a:gd name="T23" fmla="*/ 642938 h 1942"/>
              <a:gd name="T24" fmla="*/ 3236913 w 3027"/>
              <a:gd name="T25" fmla="*/ 1163638 h 1942"/>
              <a:gd name="T26" fmla="*/ 3343276 w 3027"/>
              <a:gd name="T27" fmla="*/ 701675 h 1942"/>
              <a:gd name="T28" fmla="*/ 3568701 w 3027"/>
              <a:gd name="T29" fmla="*/ 1127125 h 1942"/>
              <a:gd name="T30" fmla="*/ 3879851 w 3027"/>
              <a:gd name="T31" fmla="*/ 895350 h 1942"/>
              <a:gd name="T32" fmla="*/ 4476751 w 3027"/>
              <a:gd name="T33" fmla="*/ 471488 h 1942"/>
              <a:gd name="T34" fmla="*/ 4802188 w 3027"/>
              <a:gd name="T35" fmla="*/ 423863 h 1942"/>
              <a:gd name="T36" fmla="*/ 4611688 w 3027"/>
              <a:gd name="T37" fmla="*/ 625475 h 1942"/>
              <a:gd name="T38" fmla="*/ 4603751 w 3027"/>
              <a:gd name="T39" fmla="*/ 863600 h 1942"/>
              <a:gd name="T40" fmla="*/ 4473576 w 3027"/>
              <a:gd name="T41" fmla="*/ 984250 h 1942"/>
              <a:gd name="T42" fmla="*/ 4487863 w 3027"/>
              <a:gd name="T43" fmla="*/ 1020763 h 1942"/>
              <a:gd name="T44" fmla="*/ 4384676 w 3027"/>
              <a:gd name="T45" fmla="*/ 1155700 h 1942"/>
              <a:gd name="T46" fmla="*/ 4337051 w 3027"/>
              <a:gd name="T47" fmla="*/ 1338263 h 1942"/>
              <a:gd name="T48" fmla="*/ 4238626 w 3027"/>
              <a:gd name="T49" fmla="*/ 1397000 h 1942"/>
              <a:gd name="T50" fmla="*/ 4227513 w 3027"/>
              <a:gd name="T51" fmla="*/ 1265238 h 1942"/>
              <a:gd name="T52" fmla="*/ 4249738 w 3027"/>
              <a:gd name="T53" fmla="*/ 1477963 h 1942"/>
              <a:gd name="T54" fmla="*/ 4249738 w 3027"/>
              <a:gd name="T55" fmla="*/ 1557337 h 1942"/>
              <a:gd name="T56" fmla="*/ 4333876 w 3027"/>
              <a:gd name="T57" fmla="*/ 1652588 h 1942"/>
              <a:gd name="T58" fmla="*/ 4359276 w 3027"/>
              <a:gd name="T59" fmla="*/ 1719263 h 1942"/>
              <a:gd name="T60" fmla="*/ 4257676 w 3027"/>
              <a:gd name="T61" fmla="*/ 1835150 h 1942"/>
              <a:gd name="T62" fmla="*/ 4073526 w 3027"/>
              <a:gd name="T63" fmla="*/ 2095500 h 1942"/>
              <a:gd name="T64" fmla="*/ 3938588 w 3027"/>
              <a:gd name="T65" fmla="*/ 2260600 h 1942"/>
              <a:gd name="T66" fmla="*/ 3935413 w 3027"/>
              <a:gd name="T67" fmla="*/ 2428875 h 1942"/>
              <a:gd name="T68" fmla="*/ 4048126 w 3027"/>
              <a:gd name="T69" fmla="*/ 2622550 h 1942"/>
              <a:gd name="T70" fmla="*/ 4114801 w 3027"/>
              <a:gd name="T71" fmla="*/ 3057525 h 1942"/>
              <a:gd name="T72" fmla="*/ 3971926 w 3027"/>
              <a:gd name="T73" fmla="*/ 2954338 h 1942"/>
              <a:gd name="T74" fmla="*/ 3840163 w 3027"/>
              <a:gd name="T75" fmla="*/ 2670175 h 1942"/>
              <a:gd name="T76" fmla="*/ 3778251 w 3027"/>
              <a:gd name="T77" fmla="*/ 2597150 h 1942"/>
              <a:gd name="T78" fmla="*/ 3613151 w 3027"/>
              <a:gd name="T79" fmla="*/ 2555875 h 1942"/>
              <a:gd name="T80" fmla="*/ 3390901 w 3027"/>
              <a:gd name="T81" fmla="*/ 2508250 h 1942"/>
              <a:gd name="T82" fmla="*/ 3321051 w 3027"/>
              <a:gd name="T83" fmla="*/ 2544763 h 1942"/>
              <a:gd name="T84" fmla="*/ 3265488 w 3027"/>
              <a:gd name="T85" fmla="*/ 2530475 h 1942"/>
              <a:gd name="T86" fmla="*/ 3068638 w 3027"/>
              <a:gd name="T87" fmla="*/ 2549525 h 1942"/>
              <a:gd name="T88" fmla="*/ 3127375 w 3027"/>
              <a:gd name="T89" fmla="*/ 2570163 h 1942"/>
              <a:gd name="T90" fmla="*/ 3175000 w 3027"/>
              <a:gd name="T91" fmla="*/ 2574925 h 1942"/>
              <a:gd name="T92" fmla="*/ 3163888 w 3027"/>
              <a:gd name="T93" fmla="*/ 2662238 h 1942"/>
              <a:gd name="T94" fmla="*/ 3086100 w 3027"/>
              <a:gd name="T95" fmla="*/ 2681288 h 1942"/>
              <a:gd name="T96" fmla="*/ 2917825 w 3027"/>
              <a:gd name="T97" fmla="*/ 2628900 h 1942"/>
              <a:gd name="T98" fmla="*/ 2603500 w 3027"/>
              <a:gd name="T99" fmla="*/ 2692400 h 1942"/>
              <a:gd name="T100" fmla="*/ 2538413 w 3027"/>
              <a:gd name="T101" fmla="*/ 2746375 h 1942"/>
              <a:gd name="T102" fmla="*/ 2424113 w 3027"/>
              <a:gd name="T103" fmla="*/ 2790825 h 1942"/>
              <a:gd name="T104" fmla="*/ 2325688 w 3027"/>
              <a:gd name="T105" fmla="*/ 2970213 h 1942"/>
              <a:gd name="T106" fmla="*/ 2249488 w 3027"/>
              <a:gd name="T107" fmla="*/ 3060700 h 1942"/>
              <a:gd name="T108" fmla="*/ 2070100 w 3027"/>
              <a:gd name="T109" fmla="*/ 2867025 h 1942"/>
              <a:gd name="T110" fmla="*/ 1957388 w 3027"/>
              <a:gd name="T111" fmla="*/ 2662238 h 1942"/>
              <a:gd name="T112" fmla="*/ 1784350 w 3027"/>
              <a:gd name="T113" fmla="*/ 2644775 h 1942"/>
              <a:gd name="T114" fmla="*/ 1671638 w 3027"/>
              <a:gd name="T115" fmla="*/ 2662238 h 1942"/>
              <a:gd name="T116" fmla="*/ 1573213 w 3027"/>
              <a:gd name="T117" fmla="*/ 2497138 h 1942"/>
              <a:gd name="T118" fmla="*/ 1447800 w 3027"/>
              <a:gd name="T119" fmla="*/ 2344738 h 1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27"/>
              <a:gd name="T181" fmla="*/ 0 h 1942"/>
              <a:gd name="T182" fmla="*/ 3027 w 3027"/>
              <a:gd name="T183" fmla="*/ 1942 h 1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27" h="1942">
                <a:moveTo>
                  <a:pt x="903" y="1465"/>
                </a:moveTo>
                <a:lnTo>
                  <a:pt x="797" y="1454"/>
                </a:lnTo>
                <a:lnTo>
                  <a:pt x="792" y="1486"/>
                </a:lnTo>
                <a:lnTo>
                  <a:pt x="608" y="1456"/>
                </a:lnTo>
                <a:lnTo>
                  <a:pt x="401" y="1338"/>
                </a:lnTo>
                <a:lnTo>
                  <a:pt x="396" y="1311"/>
                </a:lnTo>
                <a:lnTo>
                  <a:pt x="251" y="1290"/>
                </a:lnTo>
                <a:lnTo>
                  <a:pt x="251" y="1242"/>
                </a:lnTo>
                <a:lnTo>
                  <a:pt x="235" y="1216"/>
                </a:lnTo>
                <a:lnTo>
                  <a:pt x="210" y="1189"/>
                </a:lnTo>
                <a:lnTo>
                  <a:pt x="194" y="1152"/>
                </a:lnTo>
                <a:lnTo>
                  <a:pt x="161" y="1152"/>
                </a:lnTo>
                <a:lnTo>
                  <a:pt x="150" y="1115"/>
                </a:lnTo>
                <a:lnTo>
                  <a:pt x="117" y="1099"/>
                </a:lnTo>
                <a:lnTo>
                  <a:pt x="92" y="1099"/>
                </a:lnTo>
                <a:lnTo>
                  <a:pt x="92" y="1076"/>
                </a:lnTo>
                <a:lnTo>
                  <a:pt x="92" y="1067"/>
                </a:lnTo>
                <a:lnTo>
                  <a:pt x="90" y="1044"/>
                </a:lnTo>
                <a:lnTo>
                  <a:pt x="83" y="1016"/>
                </a:lnTo>
                <a:lnTo>
                  <a:pt x="71" y="991"/>
                </a:lnTo>
                <a:lnTo>
                  <a:pt x="58" y="970"/>
                </a:lnTo>
                <a:lnTo>
                  <a:pt x="48" y="949"/>
                </a:lnTo>
                <a:lnTo>
                  <a:pt x="44" y="935"/>
                </a:lnTo>
                <a:lnTo>
                  <a:pt x="44" y="928"/>
                </a:lnTo>
                <a:lnTo>
                  <a:pt x="65" y="896"/>
                </a:lnTo>
                <a:lnTo>
                  <a:pt x="39" y="880"/>
                </a:lnTo>
                <a:lnTo>
                  <a:pt x="39" y="832"/>
                </a:lnTo>
                <a:lnTo>
                  <a:pt x="60" y="827"/>
                </a:lnTo>
                <a:lnTo>
                  <a:pt x="71" y="788"/>
                </a:lnTo>
                <a:lnTo>
                  <a:pt x="44" y="804"/>
                </a:lnTo>
                <a:lnTo>
                  <a:pt x="23" y="799"/>
                </a:lnTo>
                <a:lnTo>
                  <a:pt x="32" y="767"/>
                </a:lnTo>
                <a:lnTo>
                  <a:pt x="0" y="693"/>
                </a:lnTo>
                <a:lnTo>
                  <a:pt x="23" y="650"/>
                </a:lnTo>
                <a:lnTo>
                  <a:pt x="0" y="613"/>
                </a:lnTo>
                <a:lnTo>
                  <a:pt x="7" y="592"/>
                </a:lnTo>
                <a:lnTo>
                  <a:pt x="39" y="539"/>
                </a:lnTo>
                <a:lnTo>
                  <a:pt x="32" y="454"/>
                </a:lnTo>
                <a:lnTo>
                  <a:pt x="48" y="447"/>
                </a:lnTo>
                <a:lnTo>
                  <a:pt x="44" y="422"/>
                </a:lnTo>
                <a:lnTo>
                  <a:pt x="48" y="417"/>
                </a:lnTo>
                <a:lnTo>
                  <a:pt x="62" y="401"/>
                </a:lnTo>
                <a:lnTo>
                  <a:pt x="78" y="380"/>
                </a:lnTo>
                <a:lnTo>
                  <a:pt x="92" y="357"/>
                </a:lnTo>
                <a:lnTo>
                  <a:pt x="108" y="322"/>
                </a:lnTo>
                <a:lnTo>
                  <a:pt x="127" y="279"/>
                </a:lnTo>
                <a:lnTo>
                  <a:pt x="143" y="240"/>
                </a:lnTo>
                <a:lnTo>
                  <a:pt x="150" y="223"/>
                </a:lnTo>
                <a:lnTo>
                  <a:pt x="157" y="143"/>
                </a:lnTo>
                <a:lnTo>
                  <a:pt x="173" y="127"/>
                </a:lnTo>
                <a:lnTo>
                  <a:pt x="157" y="106"/>
                </a:lnTo>
                <a:lnTo>
                  <a:pt x="161" y="90"/>
                </a:lnTo>
                <a:lnTo>
                  <a:pt x="161" y="16"/>
                </a:lnTo>
                <a:lnTo>
                  <a:pt x="219" y="53"/>
                </a:lnTo>
                <a:lnTo>
                  <a:pt x="247" y="64"/>
                </a:lnTo>
                <a:lnTo>
                  <a:pt x="242" y="106"/>
                </a:lnTo>
                <a:lnTo>
                  <a:pt x="219" y="138"/>
                </a:lnTo>
                <a:lnTo>
                  <a:pt x="263" y="111"/>
                </a:lnTo>
                <a:lnTo>
                  <a:pt x="274" y="90"/>
                </a:lnTo>
                <a:lnTo>
                  <a:pt x="274" y="0"/>
                </a:lnTo>
                <a:lnTo>
                  <a:pt x="276" y="0"/>
                </a:lnTo>
                <a:lnTo>
                  <a:pt x="286" y="5"/>
                </a:lnTo>
                <a:lnTo>
                  <a:pt x="299" y="9"/>
                </a:lnTo>
                <a:lnTo>
                  <a:pt x="318" y="16"/>
                </a:lnTo>
                <a:lnTo>
                  <a:pt x="341" y="23"/>
                </a:lnTo>
                <a:lnTo>
                  <a:pt x="369" y="32"/>
                </a:lnTo>
                <a:lnTo>
                  <a:pt x="399" y="44"/>
                </a:lnTo>
                <a:lnTo>
                  <a:pt x="435" y="53"/>
                </a:lnTo>
                <a:lnTo>
                  <a:pt x="475" y="64"/>
                </a:lnTo>
                <a:lnTo>
                  <a:pt x="516" y="76"/>
                </a:lnTo>
                <a:lnTo>
                  <a:pt x="562" y="88"/>
                </a:lnTo>
                <a:lnTo>
                  <a:pt x="610" y="99"/>
                </a:lnTo>
                <a:lnTo>
                  <a:pt x="661" y="111"/>
                </a:lnTo>
                <a:lnTo>
                  <a:pt x="714" y="120"/>
                </a:lnTo>
                <a:lnTo>
                  <a:pt x="769" y="129"/>
                </a:lnTo>
                <a:lnTo>
                  <a:pt x="827" y="138"/>
                </a:lnTo>
                <a:lnTo>
                  <a:pt x="882" y="145"/>
                </a:lnTo>
                <a:lnTo>
                  <a:pt x="931" y="152"/>
                </a:lnTo>
                <a:lnTo>
                  <a:pt x="972" y="159"/>
                </a:lnTo>
                <a:lnTo>
                  <a:pt x="1011" y="164"/>
                </a:lnTo>
                <a:lnTo>
                  <a:pt x="1044" y="168"/>
                </a:lnTo>
                <a:lnTo>
                  <a:pt x="1074" y="173"/>
                </a:lnTo>
                <a:lnTo>
                  <a:pt x="1101" y="177"/>
                </a:lnTo>
                <a:lnTo>
                  <a:pt x="1124" y="180"/>
                </a:lnTo>
                <a:lnTo>
                  <a:pt x="1147" y="182"/>
                </a:lnTo>
                <a:lnTo>
                  <a:pt x="1170" y="187"/>
                </a:lnTo>
                <a:lnTo>
                  <a:pt x="1191" y="189"/>
                </a:lnTo>
                <a:lnTo>
                  <a:pt x="1212" y="189"/>
                </a:lnTo>
                <a:lnTo>
                  <a:pt x="1235" y="191"/>
                </a:lnTo>
                <a:lnTo>
                  <a:pt x="1260" y="193"/>
                </a:lnTo>
                <a:lnTo>
                  <a:pt x="1288" y="196"/>
                </a:lnTo>
                <a:lnTo>
                  <a:pt x="1318" y="198"/>
                </a:lnTo>
                <a:lnTo>
                  <a:pt x="1380" y="200"/>
                </a:lnTo>
                <a:lnTo>
                  <a:pt x="1433" y="203"/>
                </a:lnTo>
                <a:lnTo>
                  <a:pt x="1481" y="203"/>
                </a:lnTo>
                <a:lnTo>
                  <a:pt x="1523" y="203"/>
                </a:lnTo>
                <a:lnTo>
                  <a:pt x="1557" y="203"/>
                </a:lnTo>
                <a:lnTo>
                  <a:pt x="1580" y="203"/>
                </a:lnTo>
                <a:lnTo>
                  <a:pt x="1597" y="203"/>
                </a:lnTo>
                <a:lnTo>
                  <a:pt x="1601" y="203"/>
                </a:lnTo>
                <a:lnTo>
                  <a:pt x="1601" y="187"/>
                </a:lnTo>
                <a:lnTo>
                  <a:pt x="1629" y="191"/>
                </a:lnTo>
                <a:lnTo>
                  <a:pt x="1629" y="223"/>
                </a:lnTo>
                <a:lnTo>
                  <a:pt x="1673" y="235"/>
                </a:lnTo>
                <a:lnTo>
                  <a:pt x="1700" y="228"/>
                </a:lnTo>
                <a:lnTo>
                  <a:pt x="1765" y="251"/>
                </a:lnTo>
                <a:lnTo>
                  <a:pt x="1790" y="260"/>
                </a:lnTo>
                <a:lnTo>
                  <a:pt x="1882" y="267"/>
                </a:lnTo>
                <a:lnTo>
                  <a:pt x="1834" y="293"/>
                </a:lnTo>
                <a:lnTo>
                  <a:pt x="1831" y="295"/>
                </a:lnTo>
                <a:lnTo>
                  <a:pt x="1825" y="299"/>
                </a:lnTo>
                <a:lnTo>
                  <a:pt x="1815" y="309"/>
                </a:lnTo>
                <a:lnTo>
                  <a:pt x="1804" y="320"/>
                </a:lnTo>
                <a:lnTo>
                  <a:pt x="1790" y="332"/>
                </a:lnTo>
                <a:lnTo>
                  <a:pt x="1779" y="343"/>
                </a:lnTo>
                <a:lnTo>
                  <a:pt x="1769" y="352"/>
                </a:lnTo>
                <a:lnTo>
                  <a:pt x="1765" y="362"/>
                </a:lnTo>
                <a:lnTo>
                  <a:pt x="1767" y="369"/>
                </a:lnTo>
                <a:lnTo>
                  <a:pt x="1785" y="362"/>
                </a:lnTo>
                <a:lnTo>
                  <a:pt x="1804" y="350"/>
                </a:lnTo>
                <a:lnTo>
                  <a:pt x="1813" y="346"/>
                </a:lnTo>
                <a:lnTo>
                  <a:pt x="1822" y="373"/>
                </a:lnTo>
                <a:lnTo>
                  <a:pt x="1855" y="378"/>
                </a:lnTo>
                <a:lnTo>
                  <a:pt x="1875" y="357"/>
                </a:lnTo>
                <a:lnTo>
                  <a:pt x="1908" y="329"/>
                </a:lnTo>
                <a:lnTo>
                  <a:pt x="1919" y="309"/>
                </a:lnTo>
                <a:lnTo>
                  <a:pt x="1972" y="297"/>
                </a:lnTo>
                <a:lnTo>
                  <a:pt x="1944" y="329"/>
                </a:lnTo>
                <a:lnTo>
                  <a:pt x="1984" y="341"/>
                </a:lnTo>
                <a:lnTo>
                  <a:pt x="1988" y="357"/>
                </a:lnTo>
                <a:lnTo>
                  <a:pt x="2030" y="362"/>
                </a:lnTo>
                <a:lnTo>
                  <a:pt x="2046" y="346"/>
                </a:lnTo>
                <a:lnTo>
                  <a:pt x="2106" y="329"/>
                </a:lnTo>
                <a:lnTo>
                  <a:pt x="2110" y="352"/>
                </a:lnTo>
                <a:lnTo>
                  <a:pt x="2159" y="352"/>
                </a:lnTo>
                <a:lnTo>
                  <a:pt x="2179" y="394"/>
                </a:lnTo>
                <a:lnTo>
                  <a:pt x="2172" y="392"/>
                </a:lnTo>
                <a:lnTo>
                  <a:pt x="2159" y="389"/>
                </a:lnTo>
                <a:lnTo>
                  <a:pt x="2143" y="389"/>
                </a:lnTo>
                <a:lnTo>
                  <a:pt x="2126" y="394"/>
                </a:lnTo>
                <a:lnTo>
                  <a:pt x="2110" y="401"/>
                </a:lnTo>
                <a:lnTo>
                  <a:pt x="2092" y="403"/>
                </a:lnTo>
                <a:lnTo>
                  <a:pt x="2076" y="405"/>
                </a:lnTo>
                <a:lnTo>
                  <a:pt x="2069" y="405"/>
                </a:lnTo>
                <a:lnTo>
                  <a:pt x="2041" y="431"/>
                </a:lnTo>
                <a:lnTo>
                  <a:pt x="2013" y="458"/>
                </a:lnTo>
                <a:lnTo>
                  <a:pt x="2025" y="475"/>
                </a:lnTo>
                <a:lnTo>
                  <a:pt x="2020" y="491"/>
                </a:lnTo>
                <a:lnTo>
                  <a:pt x="2007" y="530"/>
                </a:lnTo>
                <a:lnTo>
                  <a:pt x="1995" y="581"/>
                </a:lnTo>
                <a:lnTo>
                  <a:pt x="1993" y="629"/>
                </a:lnTo>
                <a:lnTo>
                  <a:pt x="2000" y="668"/>
                </a:lnTo>
                <a:lnTo>
                  <a:pt x="2007" y="703"/>
                </a:lnTo>
                <a:lnTo>
                  <a:pt x="2016" y="723"/>
                </a:lnTo>
                <a:lnTo>
                  <a:pt x="2025" y="735"/>
                </a:lnTo>
                <a:lnTo>
                  <a:pt x="2039" y="733"/>
                </a:lnTo>
                <a:lnTo>
                  <a:pt x="2060" y="719"/>
                </a:lnTo>
                <a:lnTo>
                  <a:pt x="2073" y="691"/>
                </a:lnTo>
                <a:lnTo>
                  <a:pt x="2078" y="650"/>
                </a:lnTo>
                <a:lnTo>
                  <a:pt x="2073" y="613"/>
                </a:lnTo>
                <a:lnTo>
                  <a:pt x="2066" y="594"/>
                </a:lnTo>
                <a:lnTo>
                  <a:pt x="2062" y="581"/>
                </a:lnTo>
                <a:lnTo>
                  <a:pt x="2062" y="560"/>
                </a:lnTo>
                <a:lnTo>
                  <a:pt x="2066" y="532"/>
                </a:lnTo>
                <a:lnTo>
                  <a:pt x="2071" y="509"/>
                </a:lnTo>
                <a:lnTo>
                  <a:pt x="2073" y="493"/>
                </a:lnTo>
                <a:lnTo>
                  <a:pt x="2073" y="486"/>
                </a:lnTo>
                <a:lnTo>
                  <a:pt x="2106" y="442"/>
                </a:lnTo>
                <a:lnTo>
                  <a:pt x="2110" y="422"/>
                </a:lnTo>
                <a:lnTo>
                  <a:pt x="2138" y="410"/>
                </a:lnTo>
                <a:lnTo>
                  <a:pt x="2186" y="438"/>
                </a:lnTo>
                <a:lnTo>
                  <a:pt x="2216" y="442"/>
                </a:lnTo>
                <a:lnTo>
                  <a:pt x="2223" y="500"/>
                </a:lnTo>
                <a:lnTo>
                  <a:pt x="2195" y="560"/>
                </a:lnTo>
                <a:lnTo>
                  <a:pt x="2216" y="555"/>
                </a:lnTo>
                <a:lnTo>
                  <a:pt x="2223" y="539"/>
                </a:lnTo>
                <a:lnTo>
                  <a:pt x="2248" y="528"/>
                </a:lnTo>
                <a:lnTo>
                  <a:pt x="2281" y="629"/>
                </a:lnTo>
                <a:lnTo>
                  <a:pt x="2265" y="640"/>
                </a:lnTo>
                <a:lnTo>
                  <a:pt x="2248" y="710"/>
                </a:lnTo>
                <a:lnTo>
                  <a:pt x="2308" y="714"/>
                </a:lnTo>
                <a:lnTo>
                  <a:pt x="2315" y="710"/>
                </a:lnTo>
                <a:lnTo>
                  <a:pt x="2331" y="698"/>
                </a:lnTo>
                <a:lnTo>
                  <a:pt x="2357" y="682"/>
                </a:lnTo>
                <a:lnTo>
                  <a:pt x="2384" y="663"/>
                </a:lnTo>
                <a:lnTo>
                  <a:pt x="2410" y="643"/>
                </a:lnTo>
                <a:lnTo>
                  <a:pt x="2435" y="622"/>
                </a:lnTo>
                <a:lnTo>
                  <a:pt x="2451" y="604"/>
                </a:lnTo>
                <a:lnTo>
                  <a:pt x="2458" y="592"/>
                </a:lnTo>
                <a:lnTo>
                  <a:pt x="2456" y="576"/>
                </a:lnTo>
                <a:lnTo>
                  <a:pt x="2451" y="567"/>
                </a:lnTo>
                <a:lnTo>
                  <a:pt x="2444" y="564"/>
                </a:lnTo>
                <a:lnTo>
                  <a:pt x="2442" y="564"/>
                </a:lnTo>
                <a:lnTo>
                  <a:pt x="2451" y="548"/>
                </a:lnTo>
                <a:lnTo>
                  <a:pt x="2504" y="528"/>
                </a:lnTo>
                <a:lnTo>
                  <a:pt x="2516" y="544"/>
                </a:lnTo>
                <a:lnTo>
                  <a:pt x="2580" y="500"/>
                </a:lnTo>
                <a:lnTo>
                  <a:pt x="2580" y="470"/>
                </a:lnTo>
                <a:lnTo>
                  <a:pt x="2564" y="470"/>
                </a:lnTo>
                <a:lnTo>
                  <a:pt x="2589" y="438"/>
                </a:lnTo>
                <a:lnTo>
                  <a:pt x="2629" y="385"/>
                </a:lnTo>
                <a:lnTo>
                  <a:pt x="2792" y="325"/>
                </a:lnTo>
                <a:lnTo>
                  <a:pt x="2792" y="304"/>
                </a:lnTo>
                <a:lnTo>
                  <a:pt x="2820" y="297"/>
                </a:lnTo>
                <a:lnTo>
                  <a:pt x="2836" y="251"/>
                </a:lnTo>
                <a:lnTo>
                  <a:pt x="2836" y="191"/>
                </a:lnTo>
                <a:lnTo>
                  <a:pt x="2857" y="117"/>
                </a:lnTo>
                <a:lnTo>
                  <a:pt x="2884" y="134"/>
                </a:lnTo>
                <a:lnTo>
                  <a:pt x="2921" y="111"/>
                </a:lnTo>
                <a:lnTo>
                  <a:pt x="2949" y="143"/>
                </a:lnTo>
                <a:lnTo>
                  <a:pt x="2974" y="223"/>
                </a:lnTo>
                <a:lnTo>
                  <a:pt x="2990" y="228"/>
                </a:lnTo>
                <a:lnTo>
                  <a:pt x="2995" y="251"/>
                </a:lnTo>
                <a:lnTo>
                  <a:pt x="3023" y="256"/>
                </a:lnTo>
                <a:lnTo>
                  <a:pt x="3023" y="260"/>
                </a:lnTo>
                <a:lnTo>
                  <a:pt x="3025" y="267"/>
                </a:lnTo>
                <a:lnTo>
                  <a:pt x="3027" y="281"/>
                </a:lnTo>
                <a:lnTo>
                  <a:pt x="3027" y="293"/>
                </a:lnTo>
                <a:lnTo>
                  <a:pt x="3025" y="299"/>
                </a:lnTo>
                <a:lnTo>
                  <a:pt x="3020" y="302"/>
                </a:lnTo>
                <a:lnTo>
                  <a:pt x="3013" y="299"/>
                </a:lnTo>
                <a:lnTo>
                  <a:pt x="3011" y="297"/>
                </a:lnTo>
                <a:lnTo>
                  <a:pt x="2990" y="336"/>
                </a:lnTo>
                <a:lnTo>
                  <a:pt x="2974" y="325"/>
                </a:lnTo>
                <a:lnTo>
                  <a:pt x="2942" y="341"/>
                </a:lnTo>
                <a:lnTo>
                  <a:pt x="2937" y="378"/>
                </a:lnTo>
                <a:lnTo>
                  <a:pt x="2926" y="394"/>
                </a:lnTo>
                <a:lnTo>
                  <a:pt x="2905" y="394"/>
                </a:lnTo>
                <a:lnTo>
                  <a:pt x="2894" y="415"/>
                </a:lnTo>
                <a:lnTo>
                  <a:pt x="2891" y="419"/>
                </a:lnTo>
                <a:lnTo>
                  <a:pt x="2884" y="428"/>
                </a:lnTo>
                <a:lnTo>
                  <a:pt x="2875" y="440"/>
                </a:lnTo>
                <a:lnTo>
                  <a:pt x="2873" y="454"/>
                </a:lnTo>
                <a:lnTo>
                  <a:pt x="2875" y="465"/>
                </a:lnTo>
                <a:lnTo>
                  <a:pt x="2882" y="479"/>
                </a:lnTo>
                <a:lnTo>
                  <a:pt x="2887" y="486"/>
                </a:lnTo>
                <a:lnTo>
                  <a:pt x="2889" y="491"/>
                </a:lnTo>
                <a:lnTo>
                  <a:pt x="2877" y="523"/>
                </a:lnTo>
                <a:lnTo>
                  <a:pt x="2900" y="523"/>
                </a:lnTo>
                <a:lnTo>
                  <a:pt x="2900" y="544"/>
                </a:lnTo>
                <a:lnTo>
                  <a:pt x="2912" y="541"/>
                </a:lnTo>
                <a:lnTo>
                  <a:pt x="2923" y="551"/>
                </a:lnTo>
                <a:lnTo>
                  <a:pt x="2937" y="546"/>
                </a:lnTo>
                <a:lnTo>
                  <a:pt x="2942" y="530"/>
                </a:lnTo>
                <a:lnTo>
                  <a:pt x="2928" y="518"/>
                </a:lnTo>
                <a:lnTo>
                  <a:pt x="2944" y="521"/>
                </a:lnTo>
                <a:lnTo>
                  <a:pt x="2951" y="539"/>
                </a:lnTo>
                <a:lnTo>
                  <a:pt x="2944" y="555"/>
                </a:lnTo>
                <a:lnTo>
                  <a:pt x="2919" y="574"/>
                </a:lnTo>
                <a:lnTo>
                  <a:pt x="2907" y="562"/>
                </a:lnTo>
                <a:lnTo>
                  <a:pt x="2884" y="592"/>
                </a:lnTo>
                <a:lnTo>
                  <a:pt x="2818" y="620"/>
                </a:lnTo>
                <a:lnTo>
                  <a:pt x="2788" y="636"/>
                </a:lnTo>
                <a:lnTo>
                  <a:pt x="2771" y="659"/>
                </a:lnTo>
                <a:lnTo>
                  <a:pt x="2776" y="657"/>
                </a:lnTo>
                <a:lnTo>
                  <a:pt x="2785" y="647"/>
                </a:lnTo>
                <a:lnTo>
                  <a:pt x="2799" y="640"/>
                </a:lnTo>
                <a:lnTo>
                  <a:pt x="2815" y="633"/>
                </a:lnTo>
                <a:lnTo>
                  <a:pt x="2829" y="629"/>
                </a:lnTo>
                <a:lnTo>
                  <a:pt x="2841" y="624"/>
                </a:lnTo>
                <a:lnTo>
                  <a:pt x="2850" y="622"/>
                </a:lnTo>
                <a:lnTo>
                  <a:pt x="2852" y="622"/>
                </a:lnTo>
                <a:lnTo>
                  <a:pt x="2843" y="636"/>
                </a:lnTo>
                <a:lnTo>
                  <a:pt x="2827" y="643"/>
                </a:lnTo>
                <a:lnTo>
                  <a:pt x="2820" y="647"/>
                </a:lnTo>
                <a:lnTo>
                  <a:pt x="2806" y="659"/>
                </a:lnTo>
                <a:lnTo>
                  <a:pt x="2790" y="668"/>
                </a:lnTo>
                <a:lnTo>
                  <a:pt x="2783" y="675"/>
                </a:lnTo>
                <a:lnTo>
                  <a:pt x="2781" y="677"/>
                </a:lnTo>
                <a:lnTo>
                  <a:pt x="2774" y="680"/>
                </a:lnTo>
                <a:lnTo>
                  <a:pt x="2765" y="682"/>
                </a:lnTo>
                <a:lnTo>
                  <a:pt x="2762" y="682"/>
                </a:lnTo>
                <a:lnTo>
                  <a:pt x="2748" y="680"/>
                </a:lnTo>
                <a:lnTo>
                  <a:pt x="2746" y="696"/>
                </a:lnTo>
                <a:lnTo>
                  <a:pt x="2755" y="698"/>
                </a:lnTo>
                <a:lnTo>
                  <a:pt x="2762" y="728"/>
                </a:lnTo>
                <a:lnTo>
                  <a:pt x="2755" y="737"/>
                </a:lnTo>
                <a:lnTo>
                  <a:pt x="2753" y="783"/>
                </a:lnTo>
                <a:lnTo>
                  <a:pt x="2744" y="802"/>
                </a:lnTo>
                <a:lnTo>
                  <a:pt x="2746" y="815"/>
                </a:lnTo>
                <a:lnTo>
                  <a:pt x="2735" y="834"/>
                </a:lnTo>
                <a:lnTo>
                  <a:pt x="2728" y="813"/>
                </a:lnTo>
                <a:lnTo>
                  <a:pt x="2716" y="813"/>
                </a:lnTo>
                <a:lnTo>
                  <a:pt x="2698" y="797"/>
                </a:lnTo>
                <a:lnTo>
                  <a:pt x="2709" y="822"/>
                </a:lnTo>
                <a:lnTo>
                  <a:pt x="2716" y="832"/>
                </a:lnTo>
                <a:lnTo>
                  <a:pt x="2725" y="845"/>
                </a:lnTo>
                <a:lnTo>
                  <a:pt x="2732" y="843"/>
                </a:lnTo>
                <a:lnTo>
                  <a:pt x="2732" y="866"/>
                </a:lnTo>
                <a:lnTo>
                  <a:pt x="2725" y="894"/>
                </a:lnTo>
                <a:lnTo>
                  <a:pt x="2721" y="928"/>
                </a:lnTo>
                <a:lnTo>
                  <a:pt x="2714" y="940"/>
                </a:lnTo>
                <a:lnTo>
                  <a:pt x="2716" y="954"/>
                </a:lnTo>
                <a:lnTo>
                  <a:pt x="2709" y="965"/>
                </a:lnTo>
                <a:lnTo>
                  <a:pt x="2712" y="979"/>
                </a:lnTo>
                <a:lnTo>
                  <a:pt x="2700" y="963"/>
                </a:lnTo>
                <a:lnTo>
                  <a:pt x="2709" y="912"/>
                </a:lnTo>
                <a:lnTo>
                  <a:pt x="2695" y="901"/>
                </a:lnTo>
                <a:lnTo>
                  <a:pt x="2684" y="889"/>
                </a:lnTo>
                <a:lnTo>
                  <a:pt x="2670" y="880"/>
                </a:lnTo>
                <a:lnTo>
                  <a:pt x="2659" y="859"/>
                </a:lnTo>
                <a:lnTo>
                  <a:pt x="2668" y="850"/>
                </a:lnTo>
                <a:lnTo>
                  <a:pt x="2668" y="839"/>
                </a:lnTo>
                <a:lnTo>
                  <a:pt x="2661" y="834"/>
                </a:lnTo>
                <a:lnTo>
                  <a:pt x="2661" y="829"/>
                </a:lnTo>
                <a:lnTo>
                  <a:pt x="2663" y="822"/>
                </a:lnTo>
                <a:lnTo>
                  <a:pt x="2665" y="811"/>
                </a:lnTo>
                <a:lnTo>
                  <a:pt x="2670" y="804"/>
                </a:lnTo>
                <a:lnTo>
                  <a:pt x="2672" y="802"/>
                </a:lnTo>
                <a:lnTo>
                  <a:pt x="2670" y="799"/>
                </a:lnTo>
                <a:lnTo>
                  <a:pt x="2665" y="797"/>
                </a:lnTo>
                <a:lnTo>
                  <a:pt x="2663" y="797"/>
                </a:lnTo>
                <a:lnTo>
                  <a:pt x="2649" y="818"/>
                </a:lnTo>
                <a:lnTo>
                  <a:pt x="2649" y="822"/>
                </a:lnTo>
                <a:lnTo>
                  <a:pt x="2647" y="836"/>
                </a:lnTo>
                <a:lnTo>
                  <a:pt x="2647" y="852"/>
                </a:lnTo>
                <a:lnTo>
                  <a:pt x="2652" y="868"/>
                </a:lnTo>
                <a:lnTo>
                  <a:pt x="2656" y="882"/>
                </a:lnTo>
                <a:lnTo>
                  <a:pt x="2663" y="894"/>
                </a:lnTo>
                <a:lnTo>
                  <a:pt x="2665" y="903"/>
                </a:lnTo>
                <a:lnTo>
                  <a:pt x="2668" y="905"/>
                </a:lnTo>
                <a:lnTo>
                  <a:pt x="2670" y="919"/>
                </a:lnTo>
                <a:lnTo>
                  <a:pt x="2652" y="919"/>
                </a:lnTo>
                <a:lnTo>
                  <a:pt x="2677" y="931"/>
                </a:lnTo>
                <a:lnTo>
                  <a:pt x="2677" y="933"/>
                </a:lnTo>
                <a:lnTo>
                  <a:pt x="2682" y="940"/>
                </a:lnTo>
                <a:lnTo>
                  <a:pt x="2684" y="947"/>
                </a:lnTo>
                <a:lnTo>
                  <a:pt x="2686" y="956"/>
                </a:lnTo>
                <a:lnTo>
                  <a:pt x="2686" y="963"/>
                </a:lnTo>
                <a:lnTo>
                  <a:pt x="2686" y="968"/>
                </a:lnTo>
                <a:lnTo>
                  <a:pt x="2686" y="970"/>
                </a:lnTo>
                <a:lnTo>
                  <a:pt x="2686" y="972"/>
                </a:lnTo>
                <a:lnTo>
                  <a:pt x="2659" y="974"/>
                </a:lnTo>
                <a:lnTo>
                  <a:pt x="2661" y="974"/>
                </a:lnTo>
                <a:lnTo>
                  <a:pt x="2668" y="979"/>
                </a:lnTo>
                <a:lnTo>
                  <a:pt x="2677" y="981"/>
                </a:lnTo>
                <a:lnTo>
                  <a:pt x="2682" y="986"/>
                </a:lnTo>
                <a:lnTo>
                  <a:pt x="2686" y="988"/>
                </a:lnTo>
                <a:lnTo>
                  <a:pt x="2691" y="988"/>
                </a:lnTo>
                <a:lnTo>
                  <a:pt x="2695" y="986"/>
                </a:lnTo>
                <a:lnTo>
                  <a:pt x="2700" y="986"/>
                </a:lnTo>
                <a:lnTo>
                  <a:pt x="2705" y="988"/>
                </a:lnTo>
                <a:lnTo>
                  <a:pt x="2712" y="991"/>
                </a:lnTo>
                <a:lnTo>
                  <a:pt x="2716" y="993"/>
                </a:lnTo>
                <a:lnTo>
                  <a:pt x="2718" y="995"/>
                </a:lnTo>
                <a:lnTo>
                  <a:pt x="2723" y="1007"/>
                </a:lnTo>
                <a:lnTo>
                  <a:pt x="2714" y="1014"/>
                </a:lnTo>
                <a:lnTo>
                  <a:pt x="2730" y="1041"/>
                </a:lnTo>
                <a:lnTo>
                  <a:pt x="2709" y="1046"/>
                </a:lnTo>
                <a:lnTo>
                  <a:pt x="2686" y="1060"/>
                </a:lnTo>
                <a:lnTo>
                  <a:pt x="2714" y="1057"/>
                </a:lnTo>
                <a:lnTo>
                  <a:pt x="2723" y="1064"/>
                </a:lnTo>
                <a:lnTo>
                  <a:pt x="2730" y="1055"/>
                </a:lnTo>
                <a:lnTo>
                  <a:pt x="2732" y="1055"/>
                </a:lnTo>
                <a:lnTo>
                  <a:pt x="2737" y="1055"/>
                </a:lnTo>
                <a:lnTo>
                  <a:pt x="2741" y="1057"/>
                </a:lnTo>
                <a:lnTo>
                  <a:pt x="2746" y="1064"/>
                </a:lnTo>
                <a:lnTo>
                  <a:pt x="2746" y="1074"/>
                </a:lnTo>
                <a:lnTo>
                  <a:pt x="2746" y="1080"/>
                </a:lnTo>
                <a:lnTo>
                  <a:pt x="2746" y="1083"/>
                </a:lnTo>
                <a:lnTo>
                  <a:pt x="2746" y="1085"/>
                </a:lnTo>
                <a:lnTo>
                  <a:pt x="2737" y="1083"/>
                </a:lnTo>
                <a:lnTo>
                  <a:pt x="2732" y="1103"/>
                </a:lnTo>
                <a:lnTo>
                  <a:pt x="2691" y="1106"/>
                </a:lnTo>
                <a:lnTo>
                  <a:pt x="2702" y="1115"/>
                </a:lnTo>
                <a:lnTo>
                  <a:pt x="2702" y="1126"/>
                </a:lnTo>
                <a:lnTo>
                  <a:pt x="2695" y="1140"/>
                </a:lnTo>
                <a:lnTo>
                  <a:pt x="2709" y="1133"/>
                </a:lnTo>
                <a:lnTo>
                  <a:pt x="2725" y="1133"/>
                </a:lnTo>
                <a:lnTo>
                  <a:pt x="2716" y="1150"/>
                </a:lnTo>
                <a:lnTo>
                  <a:pt x="2702" y="1156"/>
                </a:lnTo>
                <a:lnTo>
                  <a:pt x="2682" y="1156"/>
                </a:lnTo>
                <a:lnTo>
                  <a:pt x="2642" y="1212"/>
                </a:lnTo>
                <a:lnTo>
                  <a:pt x="2640" y="1235"/>
                </a:lnTo>
                <a:lnTo>
                  <a:pt x="2636" y="1235"/>
                </a:lnTo>
                <a:lnTo>
                  <a:pt x="2626" y="1237"/>
                </a:lnTo>
                <a:lnTo>
                  <a:pt x="2612" y="1242"/>
                </a:lnTo>
                <a:lnTo>
                  <a:pt x="2599" y="1255"/>
                </a:lnTo>
                <a:lnTo>
                  <a:pt x="2587" y="1272"/>
                </a:lnTo>
                <a:lnTo>
                  <a:pt x="2580" y="1288"/>
                </a:lnTo>
                <a:lnTo>
                  <a:pt x="2576" y="1304"/>
                </a:lnTo>
                <a:lnTo>
                  <a:pt x="2576" y="1313"/>
                </a:lnTo>
                <a:lnTo>
                  <a:pt x="2573" y="1318"/>
                </a:lnTo>
                <a:lnTo>
                  <a:pt x="2566" y="1320"/>
                </a:lnTo>
                <a:lnTo>
                  <a:pt x="2559" y="1320"/>
                </a:lnTo>
                <a:lnTo>
                  <a:pt x="2557" y="1320"/>
                </a:lnTo>
                <a:lnTo>
                  <a:pt x="2553" y="1336"/>
                </a:lnTo>
                <a:lnTo>
                  <a:pt x="2546" y="1348"/>
                </a:lnTo>
                <a:lnTo>
                  <a:pt x="2516" y="1366"/>
                </a:lnTo>
                <a:lnTo>
                  <a:pt x="2513" y="1380"/>
                </a:lnTo>
                <a:lnTo>
                  <a:pt x="2495" y="1366"/>
                </a:lnTo>
                <a:lnTo>
                  <a:pt x="2490" y="1378"/>
                </a:lnTo>
                <a:lnTo>
                  <a:pt x="2490" y="1401"/>
                </a:lnTo>
                <a:lnTo>
                  <a:pt x="2477" y="1405"/>
                </a:lnTo>
                <a:lnTo>
                  <a:pt x="2483" y="1421"/>
                </a:lnTo>
                <a:lnTo>
                  <a:pt x="2481" y="1424"/>
                </a:lnTo>
                <a:lnTo>
                  <a:pt x="2479" y="1431"/>
                </a:lnTo>
                <a:lnTo>
                  <a:pt x="2477" y="1440"/>
                </a:lnTo>
                <a:lnTo>
                  <a:pt x="2474" y="1449"/>
                </a:lnTo>
                <a:lnTo>
                  <a:pt x="2474" y="1454"/>
                </a:lnTo>
                <a:lnTo>
                  <a:pt x="2474" y="1458"/>
                </a:lnTo>
                <a:lnTo>
                  <a:pt x="2472" y="1461"/>
                </a:lnTo>
                <a:lnTo>
                  <a:pt x="2472" y="1479"/>
                </a:lnTo>
                <a:lnTo>
                  <a:pt x="2467" y="1490"/>
                </a:lnTo>
                <a:lnTo>
                  <a:pt x="2467" y="1511"/>
                </a:lnTo>
                <a:lnTo>
                  <a:pt x="2474" y="1516"/>
                </a:lnTo>
                <a:lnTo>
                  <a:pt x="2479" y="1530"/>
                </a:lnTo>
                <a:lnTo>
                  <a:pt x="2474" y="1537"/>
                </a:lnTo>
                <a:lnTo>
                  <a:pt x="2479" y="1534"/>
                </a:lnTo>
                <a:lnTo>
                  <a:pt x="2481" y="1537"/>
                </a:lnTo>
                <a:lnTo>
                  <a:pt x="2483" y="1539"/>
                </a:lnTo>
                <a:lnTo>
                  <a:pt x="2488" y="1553"/>
                </a:lnTo>
                <a:lnTo>
                  <a:pt x="2500" y="1578"/>
                </a:lnTo>
                <a:lnTo>
                  <a:pt x="2511" y="1603"/>
                </a:lnTo>
                <a:lnTo>
                  <a:pt x="2518" y="1617"/>
                </a:lnTo>
                <a:lnTo>
                  <a:pt x="2525" y="1626"/>
                </a:lnTo>
                <a:lnTo>
                  <a:pt x="2539" y="1640"/>
                </a:lnTo>
                <a:lnTo>
                  <a:pt x="2550" y="1652"/>
                </a:lnTo>
                <a:lnTo>
                  <a:pt x="2555" y="1659"/>
                </a:lnTo>
                <a:lnTo>
                  <a:pt x="2550" y="1666"/>
                </a:lnTo>
                <a:lnTo>
                  <a:pt x="2536" y="1654"/>
                </a:lnTo>
                <a:lnTo>
                  <a:pt x="2612" y="1799"/>
                </a:lnTo>
                <a:lnTo>
                  <a:pt x="2615" y="1871"/>
                </a:lnTo>
                <a:lnTo>
                  <a:pt x="2610" y="1877"/>
                </a:lnTo>
                <a:lnTo>
                  <a:pt x="2610" y="1882"/>
                </a:lnTo>
                <a:lnTo>
                  <a:pt x="2612" y="1894"/>
                </a:lnTo>
                <a:lnTo>
                  <a:pt x="2612" y="1907"/>
                </a:lnTo>
                <a:lnTo>
                  <a:pt x="2610" y="1914"/>
                </a:lnTo>
                <a:lnTo>
                  <a:pt x="2603" y="1921"/>
                </a:lnTo>
                <a:lnTo>
                  <a:pt x="2592" y="1926"/>
                </a:lnTo>
                <a:lnTo>
                  <a:pt x="2580" y="1930"/>
                </a:lnTo>
                <a:lnTo>
                  <a:pt x="2576" y="1933"/>
                </a:lnTo>
                <a:lnTo>
                  <a:pt x="2553" y="1930"/>
                </a:lnTo>
                <a:lnTo>
                  <a:pt x="2553" y="1924"/>
                </a:lnTo>
                <a:lnTo>
                  <a:pt x="2548" y="1907"/>
                </a:lnTo>
                <a:lnTo>
                  <a:pt x="2543" y="1891"/>
                </a:lnTo>
                <a:lnTo>
                  <a:pt x="2534" y="1882"/>
                </a:lnTo>
                <a:lnTo>
                  <a:pt x="2525" y="1880"/>
                </a:lnTo>
                <a:lnTo>
                  <a:pt x="2520" y="1880"/>
                </a:lnTo>
                <a:lnTo>
                  <a:pt x="2518" y="1877"/>
                </a:lnTo>
                <a:lnTo>
                  <a:pt x="2502" y="1861"/>
                </a:lnTo>
                <a:lnTo>
                  <a:pt x="2500" y="1841"/>
                </a:lnTo>
                <a:lnTo>
                  <a:pt x="2477" y="1822"/>
                </a:lnTo>
                <a:lnTo>
                  <a:pt x="2474" y="1806"/>
                </a:lnTo>
                <a:lnTo>
                  <a:pt x="2472" y="1815"/>
                </a:lnTo>
                <a:lnTo>
                  <a:pt x="2442" y="1788"/>
                </a:lnTo>
                <a:lnTo>
                  <a:pt x="2437" y="1758"/>
                </a:lnTo>
                <a:lnTo>
                  <a:pt x="2442" y="1735"/>
                </a:lnTo>
                <a:lnTo>
                  <a:pt x="2428" y="1732"/>
                </a:lnTo>
                <a:lnTo>
                  <a:pt x="2428" y="1746"/>
                </a:lnTo>
                <a:lnTo>
                  <a:pt x="2417" y="1744"/>
                </a:lnTo>
                <a:lnTo>
                  <a:pt x="2414" y="1712"/>
                </a:lnTo>
                <a:lnTo>
                  <a:pt x="2419" y="1682"/>
                </a:lnTo>
                <a:lnTo>
                  <a:pt x="2417" y="1677"/>
                </a:lnTo>
                <a:lnTo>
                  <a:pt x="2410" y="1666"/>
                </a:lnTo>
                <a:lnTo>
                  <a:pt x="2403" y="1652"/>
                </a:lnTo>
                <a:lnTo>
                  <a:pt x="2398" y="1643"/>
                </a:lnTo>
                <a:lnTo>
                  <a:pt x="2396" y="1643"/>
                </a:lnTo>
                <a:lnTo>
                  <a:pt x="2391" y="1645"/>
                </a:lnTo>
                <a:lnTo>
                  <a:pt x="2389" y="1647"/>
                </a:lnTo>
                <a:lnTo>
                  <a:pt x="2387" y="1649"/>
                </a:lnTo>
                <a:lnTo>
                  <a:pt x="2382" y="1647"/>
                </a:lnTo>
                <a:lnTo>
                  <a:pt x="2382" y="1645"/>
                </a:lnTo>
                <a:lnTo>
                  <a:pt x="2382" y="1643"/>
                </a:lnTo>
                <a:lnTo>
                  <a:pt x="2380" y="1636"/>
                </a:lnTo>
                <a:lnTo>
                  <a:pt x="2375" y="1631"/>
                </a:lnTo>
                <a:lnTo>
                  <a:pt x="2366" y="1622"/>
                </a:lnTo>
                <a:lnTo>
                  <a:pt x="2354" y="1608"/>
                </a:lnTo>
                <a:lnTo>
                  <a:pt x="2343" y="1594"/>
                </a:lnTo>
                <a:lnTo>
                  <a:pt x="2338" y="1590"/>
                </a:lnTo>
                <a:lnTo>
                  <a:pt x="2336" y="1587"/>
                </a:lnTo>
                <a:lnTo>
                  <a:pt x="2329" y="1585"/>
                </a:lnTo>
                <a:lnTo>
                  <a:pt x="2320" y="1583"/>
                </a:lnTo>
                <a:lnTo>
                  <a:pt x="2311" y="1580"/>
                </a:lnTo>
                <a:lnTo>
                  <a:pt x="2301" y="1585"/>
                </a:lnTo>
                <a:lnTo>
                  <a:pt x="2288" y="1596"/>
                </a:lnTo>
                <a:lnTo>
                  <a:pt x="2276" y="1610"/>
                </a:lnTo>
                <a:lnTo>
                  <a:pt x="2267" y="1619"/>
                </a:lnTo>
                <a:lnTo>
                  <a:pt x="2260" y="1622"/>
                </a:lnTo>
                <a:lnTo>
                  <a:pt x="2253" y="1622"/>
                </a:lnTo>
                <a:lnTo>
                  <a:pt x="2244" y="1622"/>
                </a:lnTo>
                <a:lnTo>
                  <a:pt x="2242" y="1622"/>
                </a:lnTo>
                <a:lnTo>
                  <a:pt x="2216" y="1594"/>
                </a:lnTo>
                <a:lnTo>
                  <a:pt x="2182" y="1585"/>
                </a:lnTo>
                <a:lnTo>
                  <a:pt x="2186" y="1580"/>
                </a:lnTo>
                <a:lnTo>
                  <a:pt x="2177" y="1571"/>
                </a:lnTo>
                <a:lnTo>
                  <a:pt x="2156" y="1573"/>
                </a:lnTo>
                <a:lnTo>
                  <a:pt x="2156" y="1583"/>
                </a:lnTo>
                <a:lnTo>
                  <a:pt x="2136" y="1580"/>
                </a:lnTo>
                <a:lnTo>
                  <a:pt x="2140" y="1573"/>
                </a:lnTo>
                <a:lnTo>
                  <a:pt x="2124" y="1573"/>
                </a:lnTo>
                <a:lnTo>
                  <a:pt x="2124" y="1578"/>
                </a:lnTo>
                <a:lnTo>
                  <a:pt x="2110" y="1585"/>
                </a:lnTo>
                <a:lnTo>
                  <a:pt x="2108" y="1578"/>
                </a:lnTo>
                <a:lnTo>
                  <a:pt x="2106" y="1578"/>
                </a:lnTo>
                <a:lnTo>
                  <a:pt x="2103" y="1583"/>
                </a:lnTo>
                <a:lnTo>
                  <a:pt x="2099" y="1587"/>
                </a:lnTo>
                <a:lnTo>
                  <a:pt x="2099" y="1594"/>
                </a:lnTo>
                <a:lnTo>
                  <a:pt x="2099" y="1601"/>
                </a:lnTo>
                <a:lnTo>
                  <a:pt x="2094" y="1603"/>
                </a:lnTo>
                <a:lnTo>
                  <a:pt x="2092" y="1603"/>
                </a:lnTo>
                <a:lnTo>
                  <a:pt x="2090" y="1603"/>
                </a:lnTo>
                <a:lnTo>
                  <a:pt x="2076" y="1601"/>
                </a:lnTo>
                <a:lnTo>
                  <a:pt x="2083" y="1592"/>
                </a:lnTo>
                <a:lnTo>
                  <a:pt x="2080" y="1590"/>
                </a:lnTo>
                <a:lnTo>
                  <a:pt x="2073" y="1583"/>
                </a:lnTo>
                <a:lnTo>
                  <a:pt x="2069" y="1573"/>
                </a:lnTo>
                <a:lnTo>
                  <a:pt x="2066" y="1566"/>
                </a:lnTo>
                <a:lnTo>
                  <a:pt x="2066" y="1564"/>
                </a:lnTo>
                <a:lnTo>
                  <a:pt x="2064" y="1566"/>
                </a:lnTo>
                <a:lnTo>
                  <a:pt x="2062" y="1569"/>
                </a:lnTo>
                <a:lnTo>
                  <a:pt x="2060" y="1569"/>
                </a:lnTo>
                <a:lnTo>
                  <a:pt x="2057" y="1594"/>
                </a:lnTo>
                <a:lnTo>
                  <a:pt x="2050" y="1594"/>
                </a:lnTo>
                <a:lnTo>
                  <a:pt x="2037" y="1594"/>
                </a:lnTo>
                <a:lnTo>
                  <a:pt x="2020" y="1594"/>
                </a:lnTo>
                <a:lnTo>
                  <a:pt x="2007" y="1596"/>
                </a:lnTo>
                <a:lnTo>
                  <a:pt x="1995" y="1599"/>
                </a:lnTo>
                <a:lnTo>
                  <a:pt x="1986" y="1603"/>
                </a:lnTo>
                <a:lnTo>
                  <a:pt x="1977" y="1608"/>
                </a:lnTo>
                <a:lnTo>
                  <a:pt x="1972" y="1610"/>
                </a:lnTo>
                <a:lnTo>
                  <a:pt x="1965" y="1610"/>
                </a:lnTo>
                <a:lnTo>
                  <a:pt x="1951" y="1608"/>
                </a:lnTo>
                <a:lnTo>
                  <a:pt x="1937" y="1606"/>
                </a:lnTo>
                <a:lnTo>
                  <a:pt x="1933" y="1606"/>
                </a:lnTo>
                <a:lnTo>
                  <a:pt x="1931" y="1606"/>
                </a:lnTo>
                <a:lnTo>
                  <a:pt x="1928" y="1608"/>
                </a:lnTo>
                <a:lnTo>
                  <a:pt x="1926" y="1613"/>
                </a:lnTo>
                <a:lnTo>
                  <a:pt x="1928" y="1619"/>
                </a:lnTo>
                <a:lnTo>
                  <a:pt x="1935" y="1624"/>
                </a:lnTo>
                <a:lnTo>
                  <a:pt x="1942" y="1626"/>
                </a:lnTo>
                <a:lnTo>
                  <a:pt x="1949" y="1624"/>
                </a:lnTo>
                <a:lnTo>
                  <a:pt x="1958" y="1619"/>
                </a:lnTo>
                <a:lnTo>
                  <a:pt x="1965" y="1615"/>
                </a:lnTo>
                <a:lnTo>
                  <a:pt x="1970" y="1613"/>
                </a:lnTo>
                <a:lnTo>
                  <a:pt x="1970" y="1615"/>
                </a:lnTo>
                <a:lnTo>
                  <a:pt x="1970" y="1619"/>
                </a:lnTo>
                <a:lnTo>
                  <a:pt x="1970" y="1624"/>
                </a:lnTo>
                <a:lnTo>
                  <a:pt x="1970" y="1626"/>
                </a:lnTo>
                <a:lnTo>
                  <a:pt x="1972" y="1629"/>
                </a:lnTo>
                <a:lnTo>
                  <a:pt x="1974" y="1629"/>
                </a:lnTo>
                <a:lnTo>
                  <a:pt x="1979" y="1624"/>
                </a:lnTo>
                <a:lnTo>
                  <a:pt x="1984" y="1622"/>
                </a:lnTo>
                <a:lnTo>
                  <a:pt x="1986" y="1617"/>
                </a:lnTo>
                <a:lnTo>
                  <a:pt x="1988" y="1617"/>
                </a:lnTo>
                <a:lnTo>
                  <a:pt x="1990" y="1617"/>
                </a:lnTo>
                <a:lnTo>
                  <a:pt x="1993" y="1615"/>
                </a:lnTo>
                <a:lnTo>
                  <a:pt x="1997" y="1617"/>
                </a:lnTo>
                <a:lnTo>
                  <a:pt x="2000" y="1622"/>
                </a:lnTo>
                <a:lnTo>
                  <a:pt x="2002" y="1631"/>
                </a:lnTo>
                <a:lnTo>
                  <a:pt x="2002" y="1636"/>
                </a:lnTo>
                <a:lnTo>
                  <a:pt x="2002" y="1638"/>
                </a:lnTo>
                <a:lnTo>
                  <a:pt x="1997" y="1640"/>
                </a:lnTo>
                <a:lnTo>
                  <a:pt x="1986" y="1643"/>
                </a:lnTo>
                <a:lnTo>
                  <a:pt x="1974" y="1649"/>
                </a:lnTo>
                <a:lnTo>
                  <a:pt x="1972" y="1656"/>
                </a:lnTo>
                <a:lnTo>
                  <a:pt x="1977" y="1666"/>
                </a:lnTo>
                <a:lnTo>
                  <a:pt x="1984" y="1670"/>
                </a:lnTo>
                <a:lnTo>
                  <a:pt x="1990" y="1675"/>
                </a:lnTo>
                <a:lnTo>
                  <a:pt x="1993" y="1677"/>
                </a:lnTo>
                <a:lnTo>
                  <a:pt x="2013" y="1693"/>
                </a:lnTo>
                <a:lnTo>
                  <a:pt x="2004" y="1698"/>
                </a:lnTo>
                <a:lnTo>
                  <a:pt x="1995" y="1709"/>
                </a:lnTo>
                <a:lnTo>
                  <a:pt x="1990" y="1698"/>
                </a:lnTo>
                <a:lnTo>
                  <a:pt x="1981" y="1689"/>
                </a:lnTo>
                <a:lnTo>
                  <a:pt x="1977" y="1686"/>
                </a:lnTo>
                <a:lnTo>
                  <a:pt x="1967" y="1679"/>
                </a:lnTo>
                <a:lnTo>
                  <a:pt x="1954" y="1672"/>
                </a:lnTo>
                <a:lnTo>
                  <a:pt x="1944" y="1670"/>
                </a:lnTo>
                <a:lnTo>
                  <a:pt x="1942" y="1675"/>
                </a:lnTo>
                <a:lnTo>
                  <a:pt x="1942" y="1682"/>
                </a:lnTo>
                <a:lnTo>
                  <a:pt x="1944" y="1689"/>
                </a:lnTo>
                <a:lnTo>
                  <a:pt x="1944" y="1691"/>
                </a:lnTo>
                <a:lnTo>
                  <a:pt x="1928" y="1696"/>
                </a:lnTo>
                <a:lnTo>
                  <a:pt x="1914" y="1691"/>
                </a:lnTo>
                <a:lnTo>
                  <a:pt x="1905" y="1707"/>
                </a:lnTo>
                <a:lnTo>
                  <a:pt x="1894" y="1709"/>
                </a:lnTo>
                <a:lnTo>
                  <a:pt x="1889" y="1698"/>
                </a:lnTo>
                <a:lnTo>
                  <a:pt x="1871" y="1698"/>
                </a:lnTo>
                <a:lnTo>
                  <a:pt x="1871" y="1679"/>
                </a:lnTo>
                <a:lnTo>
                  <a:pt x="1857" y="1677"/>
                </a:lnTo>
                <a:lnTo>
                  <a:pt x="1861" y="1670"/>
                </a:lnTo>
                <a:lnTo>
                  <a:pt x="1838" y="1668"/>
                </a:lnTo>
                <a:lnTo>
                  <a:pt x="1838" y="1656"/>
                </a:lnTo>
                <a:lnTo>
                  <a:pt x="1815" y="1661"/>
                </a:lnTo>
                <a:lnTo>
                  <a:pt x="1815" y="1670"/>
                </a:lnTo>
                <a:lnTo>
                  <a:pt x="1785" y="1670"/>
                </a:lnTo>
                <a:lnTo>
                  <a:pt x="1753" y="1659"/>
                </a:lnTo>
                <a:lnTo>
                  <a:pt x="1746" y="1652"/>
                </a:lnTo>
                <a:lnTo>
                  <a:pt x="1742" y="1659"/>
                </a:lnTo>
                <a:lnTo>
                  <a:pt x="1702" y="1661"/>
                </a:lnTo>
                <a:lnTo>
                  <a:pt x="1668" y="1670"/>
                </a:lnTo>
                <a:lnTo>
                  <a:pt x="1666" y="1672"/>
                </a:lnTo>
                <a:lnTo>
                  <a:pt x="1661" y="1682"/>
                </a:lnTo>
                <a:lnTo>
                  <a:pt x="1652" y="1689"/>
                </a:lnTo>
                <a:lnTo>
                  <a:pt x="1640" y="1696"/>
                </a:lnTo>
                <a:lnTo>
                  <a:pt x="1633" y="1693"/>
                </a:lnTo>
                <a:lnTo>
                  <a:pt x="1636" y="1689"/>
                </a:lnTo>
                <a:lnTo>
                  <a:pt x="1643" y="1684"/>
                </a:lnTo>
                <a:lnTo>
                  <a:pt x="1645" y="1682"/>
                </a:lnTo>
                <a:lnTo>
                  <a:pt x="1636" y="1679"/>
                </a:lnTo>
                <a:lnTo>
                  <a:pt x="1645" y="1661"/>
                </a:lnTo>
                <a:lnTo>
                  <a:pt x="1633" y="1668"/>
                </a:lnTo>
                <a:lnTo>
                  <a:pt x="1624" y="1668"/>
                </a:lnTo>
                <a:lnTo>
                  <a:pt x="1624" y="1698"/>
                </a:lnTo>
                <a:lnTo>
                  <a:pt x="1613" y="1709"/>
                </a:lnTo>
                <a:lnTo>
                  <a:pt x="1608" y="1716"/>
                </a:lnTo>
                <a:lnTo>
                  <a:pt x="1599" y="1730"/>
                </a:lnTo>
                <a:lnTo>
                  <a:pt x="1585" y="1746"/>
                </a:lnTo>
                <a:lnTo>
                  <a:pt x="1576" y="1758"/>
                </a:lnTo>
                <a:lnTo>
                  <a:pt x="1567" y="1762"/>
                </a:lnTo>
                <a:lnTo>
                  <a:pt x="1553" y="1762"/>
                </a:lnTo>
                <a:lnTo>
                  <a:pt x="1541" y="1762"/>
                </a:lnTo>
                <a:lnTo>
                  <a:pt x="1537" y="1762"/>
                </a:lnTo>
                <a:lnTo>
                  <a:pt x="1555" y="1746"/>
                </a:lnTo>
                <a:lnTo>
                  <a:pt x="1537" y="1737"/>
                </a:lnTo>
                <a:lnTo>
                  <a:pt x="1534" y="1748"/>
                </a:lnTo>
                <a:lnTo>
                  <a:pt x="1525" y="1744"/>
                </a:lnTo>
                <a:lnTo>
                  <a:pt x="1520" y="1751"/>
                </a:lnTo>
                <a:lnTo>
                  <a:pt x="1527" y="1758"/>
                </a:lnTo>
                <a:lnTo>
                  <a:pt x="1523" y="1774"/>
                </a:lnTo>
                <a:lnTo>
                  <a:pt x="1511" y="1767"/>
                </a:lnTo>
                <a:lnTo>
                  <a:pt x="1502" y="1783"/>
                </a:lnTo>
                <a:lnTo>
                  <a:pt x="1491" y="1792"/>
                </a:lnTo>
                <a:lnTo>
                  <a:pt x="1486" y="1801"/>
                </a:lnTo>
                <a:lnTo>
                  <a:pt x="1463" y="1808"/>
                </a:lnTo>
                <a:lnTo>
                  <a:pt x="1477" y="1825"/>
                </a:lnTo>
                <a:lnTo>
                  <a:pt x="1472" y="1834"/>
                </a:lnTo>
                <a:lnTo>
                  <a:pt x="1454" y="1841"/>
                </a:lnTo>
                <a:lnTo>
                  <a:pt x="1470" y="1857"/>
                </a:lnTo>
                <a:lnTo>
                  <a:pt x="1468" y="1861"/>
                </a:lnTo>
                <a:lnTo>
                  <a:pt x="1465" y="1871"/>
                </a:lnTo>
                <a:lnTo>
                  <a:pt x="1463" y="1882"/>
                </a:lnTo>
                <a:lnTo>
                  <a:pt x="1463" y="1891"/>
                </a:lnTo>
                <a:lnTo>
                  <a:pt x="1463" y="1896"/>
                </a:lnTo>
                <a:lnTo>
                  <a:pt x="1463" y="1903"/>
                </a:lnTo>
                <a:lnTo>
                  <a:pt x="1463" y="1907"/>
                </a:lnTo>
                <a:lnTo>
                  <a:pt x="1463" y="1910"/>
                </a:lnTo>
                <a:lnTo>
                  <a:pt x="1477" y="1940"/>
                </a:lnTo>
                <a:lnTo>
                  <a:pt x="1461" y="1942"/>
                </a:lnTo>
                <a:lnTo>
                  <a:pt x="1444" y="1928"/>
                </a:lnTo>
                <a:lnTo>
                  <a:pt x="1442" y="1928"/>
                </a:lnTo>
                <a:lnTo>
                  <a:pt x="1433" y="1930"/>
                </a:lnTo>
                <a:lnTo>
                  <a:pt x="1417" y="1928"/>
                </a:lnTo>
                <a:lnTo>
                  <a:pt x="1398" y="1919"/>
                </a:lnTo>
                <a:lnTo>
                  <a:pt x="1380" y="1910"/>
                </a:lnTo>
                <a:lnTo>
                  <a:pt x="1366" y="1903"/>
                </a:lnTo>
                <a:lnTo>
                  <a:pt x="1355" y="1896"/>
                </a:lnTo>
                <a:lnTo>
                  <a:pt x="1345" y="1880"/>
                </a:lnTo>
                <a:lnTo>
                  <a:pt x="1338" y="1861"/>
                </a:lnTo>
                <a:lnTo>
                  <a:pt x="1329" y="1848"/>
                </a:lnTo>
                <a:lnTo>
                  <a:pt x="1322" y="1836"/>
                </a:lnTo>
                <a:lnTo>
                  <a:pt x="1320" y="1820"/>
                </a:lnTo>
                <a:lnTo>
                  <a:pt x="1320" y="1811"/>
                </a:lnTo>
                <a:lnTo>
                  <a:pt x="1315" y="1811"/>
                </a:lnTo>
                <a:lnTo>
                  <a:pt x="1304" y="1806"/>
                </a:lnTo>
                <a:lnTo>
                  <a:pt x="1288" y="1778"/>
                </a:lnTo>
                <a:lnTo>
                  <a:pt x="1276" y="1753"/>
                </a:lnTo>
                <a:lnTo>
                  <a:pt x="1276" y="1751"/>
                </a:lnTo>
                <a:lnTo>
                  <a:pt x="1279" y="1758"/>
                </a:lnTo>
                <a:lnTo>
                  <a:pt x="1276" y="1760"/>
                </a:lnTo>
                <a:lnTo>
                  <a:pt x="1269" y="1751"/>
                </a:lnTo>
                <a:lnTo>
                  <a:pt x="1262" y="1735"/>
                </a:lnTo>
                <a:lnTo>
                  <a:pt x="1258" y="1716"/>
                </a:lnTo>
                <a:lnTo>
                  <a:pt x="1256" y="1700"/>
                </a:lnTo>
                <a:lnTo>
                  <a:pt x="1251" y="1689"/>
                </a:lnTo>
                <a:lnTo>
                  <a:pt x="1242" y="1682"/>
                </a:lnTo>
                <a:lnTo>
                  <a:pt x="1233" y="1677"/>
                </a:lnTo>
                <a:lnTo>
                  <a:pt x="1221" y="1670"/>
                </a:lnTo>
                <a:lnTo>
                  <a:pt x="1212" y="1663"/>
                </a:lnTo>
                <a:lnTo>
                  <a:pt x="1203" y="1656"/>
                </a:lnTo>
                <a:lnTo>
                  <a:pt x="1198" y="1652"/>
                </a:lnTo>
                <a:lnTo>
                  <a:pt x="1196" y="1649"/>
                </a:lnTo>
                <a:lnTo>
                  <a:pt x="1191" y="1649"/>
                </a:lnTo>
                <a:lnTo>
                  <a:pt x="1177" y="1647"/>
                </a:lnTo>
                <a:lnTo>
                  <a:pt x="1161" y="1645"/>
                </a:lnTo>
                <a:lnTo>
                  <a:pt x="1150" y="1643"/>
                </a:lnTo>
                <a:lnTo>
                  <a:pt x="1140" y="1645"/>
                </a:lnTo>
                <a:lnTo>
                  <a:pt x="1131" y="1654"/>
                </a:lnTo>
                <a:lnTo>
                  <a:pt x="1124" y="1666"/>
                </a:lnTo>
                <a:lnTo>
                  <a:pt x="1117" y="1670"/>
                </a:lnTo>
                <a:lnTo>
                  <a:pt x="1113" y="1677"/>
                </a:lnTo>
                <a:lnTo>
                  <a:pt x="1108" y="1686"/>
                </a:lnTo>
                <a:lnTo>
                  <a:pt x="1106" y="1693"/>
                </a:lnTo>
                <a:lnTo>
                  <a:pt x="1104" y="1698"/>
                </a:lnTo>
                <a:lnTo>
                  <a:pt x="1085" y="1707"/>
                </a:lnTo>
                <a:lnTo>
                  <a:pt x="1071" y="1707"/>
                </a:lnTo>
                <a:lnTo>
                  <a:pt x="1071" y="1702"/>
                </a:lnTo>
                <a:lnTo>
                  <a:pt x="1069" y="1693"/>
                </a:lnTo>
                <a:lnTo>
                  <a:pt x="1064" y="1684"/>
                </a:lnTo>
                <a:lnTo>
                  <a:pt x="1060" y="1679"/>
                </a:lnTo>
                <a:lnTo>
                  <a:pt x="1053" y="1677"/>
                </a:lnTo>
                <a:lnTo>
                  <a:pt x="1044" y="1672"/>
                </a:lnTo>
                <a:lnTo>
                  <a:pt x="1034" y="1668"/>
                </a:lnTo>
                <a:lnTo>
                  <a:pt x="1027" y="1663"/>
                </a:lnTo>
                <a:lnTo>
                  <a:pt x="1018" y="1656"/>
                </a:lnTo>
                <a:lnTo>
                  <a:pt x="1011" y="1643"/>
                </a:lnTo>
                <a:lnTo>
                  <a:pt x="1004" y="1626"/>
                </a:lnTo>
                <a:lnTo>
                  <a:pt x="1002" y="1606"/>
                </a:lnTo>
                <a:lnTo>
                  <a:pt x="1002" y="1592"/>
                </a:lnTo>
                <a:lnTo>
                  <a:pt x="998" y="1587"/>
                </a:lnTo>
                <a:lnTo>
                  <a:pt x="995" y="1590"/>
                </a:lnTo>
                <a:lnTo>
                  <a:pt x="993" y="1592"/>
                </a:lnTo>
                <a:lnTo>
                  <a:pt x="991" y="1573"/>
                </a:lnTo>
                <a:lnTo>
                  <a:pt x="974" y="1553"/>
                </a:lnTo>
                <a:lnTo>
                  <a:pt x="963" y="1555"/>
                </a:lnTo>
                <a:lnTo>
                  <a:pt x="961" y="1553"/>
                </a:lnTo>
                <a:lnTo>
                  <a:pt x="956" y="1546"/>
                </a:lnTo>
                <a:lnTo>
                  <a:pt x="951" y="1539"/>
                </a:lnTo>
                <a:lnTo>
                  <a:pt x="949" y="1530"/>
                </a:lnTo>
                <a:lnTo>
                  <a:pt x="945" y="1520"/>
                </a:lnTo>
                <a:lnTo>
                  <a:pt x="935" y="1511"/>
                </a:lnTo>
                <a:lnTo>
                  <a:pt x="928" y="1507"/>
                </a:lnTo>
                <a:lnTo>
                  <a:pt x="924" y="1504"/>
                </a:lnTo>
                <a:lnTo>
                  <a:pt x="915" y="1495"/>
                </a:lnTo>
                <a:lnTo>
                  <a:pt x="912" y="1477"/>
                </a:lnTo>
                <a:lnTo>
                  <a:pt x="903" y="1465"/>
                </a:lnTo>
                <a:close/>
              </a:path>
            </a:pathLst>
          </a:custGeom>
          <a:solidFill>
            <a:srgbClr val="00003F"/>
          </a:solidFill>
          <a:ln w="9525">
            <a:noFill/>
            <a:round/>
            <a:headEnd/>
            <a:tailEnd/>
          </a:ln>
        </p:spPr>
        <p:txBody>
          <a:bodyPr/>
          <a:lstStyle/>
          <a:p>
            <a:endParaRPr lang="en-US"/>
          </a:p>
        </p:txBody>
      </p:sp>
      <p:sp>
        <p:nvSpPr>
          <p:cNvPr id="65540" name="Freeform 7"/>
          <p:cNvSpPr>
            <a:spLocks/>
          </p:cNvSpPr>
          <p:nvPr/>
        </p:nvSpPr>
        <p:spPr bwMode="auto">
          <a:xfrm>
            <a:off x="1096963" y="1609725"/>
            <a:ext cx="4805362" cy="3086100"/>
          </a:xfrm>
          <a:custGeom>
            <a:avLst/>
            <a:gdLst>
              <a:gd name="T0" fmla="*/ 255588 w 3027"/>
              <a:gd name="T1" fmla="*/ 1828800 h 1944"/>
              <a:gd name="T2" fmla="*/ 69850 w 3027"/>
              <a:gd name="T3" fmla="*/ 1473200 h 1944"/>
              <a:gd name="T4" fmla="*/ 11113 w 3027"/>
              <a:gd name="T5" fmla="*/ 939800 h 1944"/>
              <a:gd name="T6" fmla="*/ 238125 w 3027"/>
              <a:gd name="T7" fmla="*/ 358775 h 1944"/>
              <a:gd name="T8" fmla="*/ 431800 w 3027"/>
              <a:gd name="T9" fmla="*/ 0 h 1944"/>
              <a:gd name="T10" fmla="*/ 968375 w 3027"/>
              <a:gd name="T11" fmla="*/ 157163 h 1944"/>
              <a:gd name="T12" fmla="*/ 1784350 w 3027"/>
              <a:gd name="T13" fmla="*/ 285750 h 1944"/>
              <a:gd name="T14" fmla="*/ 2417763 w 3027"/>
              <a:gd name="T15" fmla="*/ 325438 h 1944"/>
              <a:gd name="T16" fmla="*/ 2984500 w 3027"/>
              <a:gd name="T17" fmla="*/ 423863 h 1944"/>
              <a:gd name="T18" fmla="*/ 2859088 w 3027"/>
              <a:gd name="T19" fmla="*/ 558800 h 1944"/>
              <a:gd name="T20" fmla="*/ 3248025 w 3027"/>
              <a:gd name="T21" fmla="*/ 552450 h 1944"/>
              <a:gd name="T22" fmla="*/ 3279776 w 3027"/>
              <a:gd name="T23" fmla="*/ 642938 h 1944"/>
              <a:gd name="T24" fmla="*/ 3236913 w 3027"/>
              <a:gd name="T25" fmla="*/ 1166813 h 1944"/>
              <a:gd name="T26" fmla="*/ 3341688 w 3027"/>
              <a:gd name="T27" fmla="*/ 701675 h 1944"/>
              <a:gd name="T28" fmla="*/ 3568701 w 3027"/>
              <a:gd name="T29" fmla="*/ 1127125 h 1944"/>
              <a:gd name="T30" fmla="*/ 3876676 w 3027"/>
              <a:gd name="T31" fmla="*/ 900113 h 1944"/>
              <a:gd name="T32" fmla="*/ 4476751 w 3027"/>
              <a:gd name="T33" fmla="*/ 474663 h 1944"/>
              <a:gd name="T34" fmla="*/ 4802188 w 3027"/>
              <a:gd name="T35" fmla="*/ 428625 h 1944"/>
              <a:gd name="T36" fmla="*/ 4611688 w 3027"/>
              <a:gd name="T37" fmla="*/ 628650 h 1944"/>
              <a:gd name="T38" fmla="*/ 4603751 w 3027"/>
              <a:gd name="T39" fmla="*/ 863600 h 1944"/>
              <a:gd name="T40" fmla="*/ 4471988 w 3027"/>
              <a:gd name="T41" fmla="*/ 984250 h 1944"/>
              <a:gd name="T42" fmla="*/ 4487863 w 3027"/>
              <a:gd name="T43" fmla="*/ 1023938 h 1944"/>
              <a:gd name="T44" fmla="*/ 4381501 w 3027"/>
              <a:gd name="T45" fmla="*/ 1155700 h 1944"/>
              <a:gd name="T46" fmla="*/ 4333876 w 3027"/>
              <a:gd name="T47" fmla="*/ 1338263 h 1944"/>
              <a:gd name="T48" fmla="*/ 4238626 w 3027"/>
              <a:gd name="T49" fmla="*/ 1400175 h 1944"/>
              <a:gd name="T50" fmla="*/ 4227513 w 3027"/>
              <a:gd name="T51" fmla="*/ 1265238 h 1944"/>
              <a:gd name="T52" fmla="*/ 4183063 w 3027"/>
              <a:gd name="T53" fmla="*/ 1473200 h 1944"/>
              <a:gd name="T54" fmla="*/ 4249738 w 3027"/>
              <a:gd name="T55" fmla="*/ 1562100 h 1944"/>
              <a:gd name="T56" fmla="*/ 4330701 w 3027"/>
              <a:gd name="T57" fmla="*/ 1652588 h 1944"/>
              <a:gd name="T58" fmla="*/ 4356101 w 3027"/>
              <a:gd name="T59" fmla="*/ 1722438 h 1944"/>
              <a:gd name="T60" fmla="*/ 4256088 w 3027"/>
              <a:gd name="T61" fmla="*/ 1839913 h 1944"/>
              <a:gd name="T62" fmla="*/ 4073526 w 3027"/>
              <a:gd name="T63" fmla="*/ 2098675 h 1944"/>
              <a:gd name="T64" fmla="*/ 3938588 w 3027"/>
              <a:gd name="T65" fmla="*/ 2260600 h 1944"/>
              <a:gd name="T66" fmla="*/ 3935413 w 3027"/>
              <a:gd name="T67" fmla="*/ 2428875 h 1944"/>
              <a:gd name="T68" fmla="*/ 4048126 w 3027"/>
              <a:gd name="T69" fmla="*/ 2625725 h 1944"/>
              <a:gd name="T70" fmla="*/ 4114801 w 3027"/>
              <a:gd name="T71" fmla="*/ 3057525 h 1944"/>
              <a:gd name="T72" fmla="*/ 3967163 w 3027"/>
              <a:gd name="T73" fmla="*/ 2954338 h 1944"/>
              <a:gd name="T74" fmla="*/ 3840163 w 3027"/>
              <a:gd name="T75" fmla="*/ 2670175 h 1944"/>
              <a:gd name="T76" fmla="*/ 3773488 w 3027"/>
              <a:gd name="T77" fmla="*/ 2597150 h 1944"/>
              <a:gd name="T78" fmla="*/ 3613151 w 3027"/>
              <a:gd name="T79" fmla="*/ 2560638 h 1944"/>
              <a:gd name="T80" fmla="*/ 3389313 w 3027"/>
              <a:gd name="T81" fmla="*/ 2513013 h 1944"/>
              <a:gd name="T82" fmla="*/ 3321051 w 3027"/>
              <a:gd name="T83" fmla="*/ 2544763 h 1944"/>
              <a:gd name="T84" fmla="*/ 3265488 w 3027"/>
              <a:gd name="T85" fmla="*/ 2533650 h 1944"/>
              <a:gd name="T86" fmla="*/ 3068638 w 3027"/>
              <a:gd name="T87" fmla="*/ 2549525 h 1944"/>
              <a:gd name="T88" fmla="*/ 3127375 w 3027"/>
              <a:gd name="T89" fmla="*/ 2571750 h 1944"/>
              <a:gd name="T90" fmla="*/ 3175000 w 3027"/>
              <a:gd name="T91" fmla="*/ 2578100 h 1944"/>
              <a:gd name="T92" fmla="*/ 3163888 w 3027"/>
              <a:gd name="T93" fmla="*/ 2662238 h 1944"/>
              <a:gd name="T94" fmla="*/ 3082925 w 3027"/>
              <a:gd name="T95" fmla="*/ 2681288 h 1944"/>
              <a:gd name="T96" fmla="*/ 2914650 w 3027"/>
              <a:gd name="T97" fmla="*/ 2633663 h 1944"/>
              <a:gd name="T98" fmla="*/ 2597150 w 3027"/>
              <a:gd name="T99" fmla="*/ 2692400 h 1944"/>
              <a:gd name="T100" fmla="*/ 2530475 w 3027"/>
              <a:gd name="T101" fmla="*/ 2746375 h 1944"/>
              <a:gd name="T102" fmla="*/ 2424113 w 3027"/>
              <a:gd name="T103" fmla="*/ 2794000 h 1944"/>
              <a:gd name="T104" fmla="*/ 2325688 w 3027"/>
              <a:gd name="T105" fmla="*/ 2973388 h 1944"/>
              <a:gd name="T106" fmla="*/ 2249488 w 3027"/>
              <a:gd name="T107" fmla="*/ 3060700 h 1944"/>
              <a:gd name="T108" fmla="*/ 2070100 w 3027"/>
              <a:gd name="T109" fmla="*/ 2867025 h 1944"/>
              <a:gd name="T110" fmla="*/ 1955800 w 3027"/>
              <a:gd name="T111" fmla="*/ 2662238 h 1944"/>
              <a:gd name="T112" fmla="*/ 1784350 w 3027"/>
              <a:gd name="T113" fmla="*/ 2644775 h 1944"/>
              <a:gd name="T114" fmla="*/ 1671638 w 3027"/>
              <a:gd name="T115" fmla="*/ 2662238 h 1944"/>
              <a:gd name="T116" fmla="*/ 1568450 w 3027"/>
              <a:gd name="T117" fmla="*/ 2497138 h 1944"/>
              <a:gd name="T118" fmla="*/ 1447800 w 3027"/>
              <a:gd name="T119" fmla="*/ 2344738 h 19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27"/>
              <a:gd name="T181" fmla="*/ 0 h 1944"/>
              <a:gd name="T182" fmla="*/ 3027 w 3027"/>
              <a:gd name="T183" fmla="*/ 1944 h 19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27" h="1944">
                <a:moveTo>
                  <a:pt x="901" y="1467"/>
                </a:moveTo>
                <a:lnTo>
                  <a:pt x="797" y="1454"/>
                </a:lnTo>
                <a:lnTo>
                  <a:pt x="790" y="1488"/>
                </a:lnTo>
                <a:lnTo>
                  <a:pt x="608" y="1456"/>
                </a:lnTo>
                <a:lnTo>
                  <a:pt x="401" y="1338"/>
                </a:lnTo>
                <a:lnTo>
                  <a:pt x="396" y="1313"/>
                </a:lnTo>
                <a:lnTo>
                  <a:pt x="251" y="1290"/>
                </a:lnTo>
                <a:lnTo>
                  <a:pt x="251" y="1244"/>
                </a:lnTo>
                <a:lnTo>
                  <a:pt x="235" y="1216"/>
                </a:lnTo>
                <a:lnTo>
                  <a:pt x="209" y="1189"/>
                </a:lnTo>
                <a:lnTo>
                  <a:pt x="193" y="1152"/>
                </a:lnTo>
                <a:lnTo>
                  <a:pt x="161" y="1152"/>
                </a:lnTo>
                <a:lnTo>
                  <a:pt x="150" y="1115"/>
                </a:lnTo>
                <a:lnTo>
                  <a:pt x="117" y="1099"/>
                </a:lnTo>
                <a:lnTo>
                  <a:pt x="92" y="1099"/>
                </a:lnTo>
                <a:lnTo>
                  <a:pt x="92" y="1078"/>
                </a:lnTo>
                <a:lnTo>
                  <a:pt x="92" y="1069"/>
                </a:lnTo>
                <a:lnTo>
                  <a:pt x="90" y="1046"/>
                </a:lnTo>
                <a:lnTo>
                  <a:pt x="83" y="1016"/>
                </a:lnTo>
                <a:lnTo>
                  <a:pt x="69" y="993"/>
                </a:lnTo>
                <a:lnTo>
                  <a:pt x="55" y="972"/>
                </a:lnTo>
                <a:lnTo>
                  <a:pt x="48" y="949"/>
                </a:lnTo>
                <a:lnTo>
                  <a:pt x="44" y="935"/>
                </a:lnTo>
                <a:lnTo>
                  <a:pt x="44" y="928"/>
                </a:lnTo>
                <a:lnTo>
                  <a:pt x="64" y="896"/>
                </a:lnTo>
                <a:lnTo>
                  <a:pt x="37" y="880"/>
                </a:lnTo>
                <a:lnTo>
                  <a:pt x="37" y="832"/>
                </a:lnTo>
                <a:lnTo>
                  <a:pt x="60" y="827"/>
                </a:lnTo>
                <a:lnTo>
                  <a:pt x="69" y="790"/>
                </a:lnTo>
                <a:lnTo>
                  <a:pt x="44" y="806"/>
                </a:lnTo>
                <a:lnTo>
                  <a:pt x="23" y="802"/>
                </a:lnTo>
                <a:lnTo>
                  <a:pt x="32" y="769"/>
                </a:lnTo>
                <a:lnTo>
                  <a:pt x="0" y="693"/>
                </a:lnTo>
                <a:lnTo>
                  <a:pt x="23" y="652"/>
                </a:lnTo>
                <a:lnTo>
                  <a:pt x="0" y="613"/>
                </a:lnTo>
                <a:lnTo>
                  <a:pt x="7" y="592"/>
                </a:lnTo>
                <a:lnTo>
                  <a:pt x="37" y="539"/>
                </a:lnTo>
                <a:lnTo>
                  <a:pt x="32" y="454"/>
                </a:lnTo>
                <a:lnTo>
                  <a:pt x="48" y="449"/>
                </a:lnTo>
                <a:lnTo>
                  <a:pt x="44" y="422"/>
                </a:lnTo>
                <a:lnTo>
                  <a:pt x="48" y="417"/>
                </a:lnTo>
                <a:lnTo>
                  <a:pt x="62" y="401"/>
                </a:lnTo>
                <a:lnTo>
                  <a:pt x="78" y="380"/>
                </a:lnTo>
                <a:lnTo>
                  <a:pt x="92" y="357"/>
                </a:lnTo>
                <a:lnTo>
                  <a:pt x="108" y="323"/>
                </a:lnTo>
                <a:lnTo>
                  <a:pt x="127" y="279"/>
                </a:lnTo>
                <a:lnTo>
                  <a:pt x="143" y="242"/>
                </a:lnTo>
                <a:lnTo>
                  <a:pt x="150" y="226"/>
                </a:lnTo>
                <a:lnTo>
                  <a:pt x="154" y="145"/>
                </a:lnTo>
                <a:lnTo>
                  <a:pt x="170" y="129"/>
                </a:lnTo>
                <a:lnTo>
                  <a:pt x="154" y="108"/>
                </a:lnTo>
                <a:lnTo>
                  <a:pt x="161" y="92"/>
                </a:lnTo>
                <a:lnTo>
                  <a:pt x="161" y="16"/>
                </a:lnTo>
                <a:lnTo>
                  <a:pt x="219" y="53"/>
                </a:lnTo>
                <a:lnTo>
                  <a:pt x="246" y="65"/>
                </a:lnTo>
                <a:lnTo>
                  <a:pt x="239" y="108"/>
                </a:lnTo>
                <a:lnTo>
                  <a:pt x="219" y="138"/>
                </a:lnTo>
                <a:lnTo>
                  <a:pt x="262" y="113"/>
                </a:lnTo>
                <a:lnTo>
                  <a:pt x="272" y="92"/>
                </a:lnTo>
                <a:lnTo>
                  <a:pt x="272" y="0"/>
                </a:lnTo>
                <a:lnTo>
                  <a:pt x="274" y="0"/>
                </a:lnTo>
                <a:lnTo>
                  <a:pt x="283" y="5"/>
                </a:lnTo>
                <a:lnTo>
                  <a:pt x="297" y="9"/>
                </a:lnTo>
                <a:lnTo>
                  <a:pt x="315" y="16"/>
                </a:lnTo>
                <a:lnTo>
                  <a:pt x="339" y="23"/>
                </a:lnTo>
                <a:lnTo>
                  <a:pt x="366" y="32"/>
                </a:lnTo>
                <a:lnTo>
                  <a:pt x="398" y="44"/>
                </a:lnTo>
                <a:lnTo>
                  <a:pt x="433" y="53"/>
                </a:lnTo>
                <a:lnTo>
                  <a:pt x="472" y="65"/>
                </a:lnTo>
                <a:lnTo>
                  <a:pt x="516" y="76"/>
                </a:lnTo>
                <a:lnTo>
                  <a:pt x="562" y="88"/>
                </a:lnTo>
                <a:lnTo>
                  <a:pt x="610" y="99"/>
                </a:lnTo>
                <a:lnTo>
                  <a:pt x="661" y="111"/>
                </a:lnTo>
                <a:lnTo>
                  <a:pt x="714" y="120"/>
                </a:lnTo>
                <a:lnTo>
                  <a:pt x="769" y="129"/>
                </a:lnTo>
                <a:lnTo>
                  <a:pt x="827" y="138"/>
                </a:lnTo>
                <a:lnTo>
                  <a:pt x="882" y="145"/>
                </a:lnTo>
                <a:lnTo>
                  <a:pt x="931" y="152"/>
                </a:lnTo>
                <a:lnTo>
                  <a:pt x="972" y="159"/>
                </a:lnTo>
                <a:lnTo>
                  <a:pt x="1009" y="164"/>
                </a:lnTo>
                <a:lnTo>
                  <a:pt x="1043" y="168"/>
                </a:lnTo>
                <a:lnTo>
                  <a:pt x="1073" y="173"/>
                </a:lnTo>
                <a:lnTo>
                  <a:pt x="1099" y="177"/>
                </a:lnTo>
                <a:lnTo>
                  <a:pt x="1124" y="180"/>
                </a:lnTo>
                <a:lnTo>
                  <a:pt x="1147" y="182"/>
                </a:lnTo>
                <a:lnTo>
                  <a:pt x="1168" y="187"/>
                </a:lnTo>
                <a:lnTo>
                  <a:pt x="1191" y="189"/>
                </a:lnTo>
                <a:lnTo>
                  <a:pt x="1212" y="189"/>
                </a:lnTo>
                <a:lnTo>
                  <a:pt x="1235" y="191"/>
                </a:lnTo>
                <a:lnTo>
                  <a:pt x="1260" y="194"/>
                </a:lnTo>
                <a:lnTo>
                  <a:pt x="1288" y="196"/>
                </a:lnTo>
                <a:lnTo>
                  <a:pt x="1318" y="198"/>
                </a:lnTo>
                <a:lnTo>
                  <a:pt x="1378" y="203"/>
                </a:lnTo>
                <a:lnTo>
                  <a:pt x="1433" y="203"/>
                </a:lnTo>
                <a:lnTo>
                  <a:pt x="1481" y="205"/>
                </a:lnTo>
                <a:lnTo>
                  <a:pt x="1523" y="205"/>
                </a:lnTo>
                <a:lnTo>
                  <a:pt x="1555" y="205"/>
                </a:lnTo>
                <a:lnTo>
                  <a:pt x="1578" y="203"/>
                </a:lnTo>
                <a:lnTo>
                  <a:pt x="1594" y="203"/>
                </a:lnTo>
                <a:lnTo>
                  <a:pt x="1599" y="203"/>
                </a:lnTo>
                <a:lnTo>
                  <a:pt x="1599" y="187"/>
                </a:lnTo>
                <a:lnTo>
                  <a:pt x="1624" y="194"/>
                </a:lnTo>
                <a:lnTo>
                  <a:pt x="1624" y="226"/>
                </a:lnTo>
                <a:lnTo>
                  <a:pt x="1672" y="235"/>
                </a:lnTo>
                <a:lnTo>
                  <a:pt x="1700" y="230"/>
                </a:lnTo>
                <a:lnTo>
                  <a:pt x="1762" y="251"/>
                </a:lnTo>
                <a:lnTo>
                  <a:pt x="1790" y="263"/>
                </a:lnTo>
                <a:lnTo>
                  <a:pt x="1880" y="267"/>
                </a:lnTo>
                <a:lnTo>
                  <a:pt x="1834" y="295"/>
                </a:lnTo>
                <a:lnTo>
                  <a:pt x="1831" y="297"/>
                </a:lnTo>
                <a:lnTo>
                  <a:pt x="1824" y="302"/>
                </a:lnTo>
                <a:lnTo>
                  <a:pt x="1815" y="311"/>
                </a:lnTo>
                <a:lnTo>
                  <a:pt x="1801" y="320"/>
                </a:lnTo>
                <a:lnTo>
                  <a:pt x="1790" y="332"/>
                </a:lnTo>
                <a:lnTo>
                  <a:pt x="1778" y="343"/>
                </a:lnTo>
                <a:lnTo>
                  <a:pt x="1769" y="355"/>
                </a:lnTo>
                <a:lnTo>
                  <a:pt x="1762" y="364"/>
                </a:lnTo>
                <a:lnTo>
                  <a:pt x="1767" y="371"/>
                </a:lnTo>
                <a:lnTo>
                  <a:pt x="1783" y="364"/>
                </a:lnTo>
                <a:lnTo>
                  <a:pt x="1801" y="352"/>
                </a:lnTo>
                <a:lnTo>
                  <a:pt x="1811" y="348"/>
                </a:lnTo>
                <a:lnTo>
                  <a:pt x="1822" y="373"/>
                </a:lnTo>
                <a:lnTo>
                  <a:pt x="1854" y="380"/>
                </a:lnTo>
                <a:lnTo>
                  <a:pt x="1875" y="357"/>
                </a:lnTo>
                <a:lnTo>
                  <a:pt x="1907" y="332"/>
                </a:lnTo>
                <a:lnTo>
                  <a:pt x="1919" y="311"/>
                </a:lnTo>
                <a:lnTo>
                  <a:pt x="1972" y="299"/>
                </a:lnTo>
                <a:lnTo>
                  <a:pt x="1944" y="332"/>
                </a:lnTo>
                <a:lnTo>
                  <a:pt x="1981" y="341"/>
                </a:lnTo>
                <a:lnTo>
                  <a:pt x="1988" y="357"/>
                </a:lnTo>
                <a:lnTo>
                  <a:pt x="2029" y="364"/>
                </a:lnTo>
                <a:lnTo>
                  <a:pt x="2046" y="348"/>
                </a:lnTo>
                <a:lnTo>
                  <a:pt x="2105" y="332"/>
                </a:lnTo>
                <a:lnTo>
                  <a:pt x="2110" y="352"/>
                </a:lnTo>
                <a:lnTo>
                  <a:pt x="2158" y="352"/>
                </a:lnTo>
                <a:lnTo>
                  <a:pt x="2179" y="396"/>
                </a:lnTo>
                <a:lnTo>
                  <a:pt x="2172" y="394"/>
                </a:lnTo>
                <a:lnTo>
                  <a:pt x="2158" y="392"/>
                </a:lnTo>
                <a:lnTo>
                  <a:pt x="2142" y="392"/>
                </a:lnTo>
                <a:lnTo>
                  <a:pt x="2126" y="396"/>
                </a:lnTo>
                <a:lnTo>
                  <a:pt x="2110" y="401"/>
                </a:lnTo>
                <a:lnTo>
                  <a:pt x="2089" y="403"/>
                </a:lnTo>
                <a:lnTo>
                  <a:pt x="2073" y="405"/>
                </a:lnTo>
                <a:lnTo>
                  <a:pt x="2066" y="405"/>
                </a:lnTo>
                <a:lnTo>
                  <a:pt x="2041" y="433"/>
                </a:lnTo>
                <a:lnTo>
                  <a:pt x="2013" y="458"/>
                </a:lnTo>
                <a:lnTo>
                  <a:pt x="2025" y="475"/>
                </a:lnTo>
                <a:lnTo>
                  <a:pt x="2020" y="491"/>
                </a:lnTo>
                <a:lnTo>
                  <a:pt x="2006" y="530"/>
                </a:lnTo>
                <a:lnTo>
                  <a:pt x="1995" y="581"/>
                </a:lnTo>
                <a:lnTo>
                  <a:pt x="1993" y="629"/>
                </a:lnTo>
                <a:lnTo>
                  <a:pt x="1997" y="670"/>
                </a:lnTo>
                <a:lnTo>
                  <a:pt x="2006" y="703"/>
                </a:lnTo>
                <a:lnTo>
                  <a:pt x="2016" y="726"/>
                </a:lnTo>
                <a:lnTo>
                  <a:pt x="2025" y="737"/>
                </a:lnTo>
                <a:lnTo>
                  <a:pt x="2039" y="735"/>
                </a:lnTo>
                <a:lnTo>
                  <a:pt x="2057" y="719"/>
                </a:lnTo>
                <a:lnTo>
                  <a:pt x="2073" y="691"/>
                </a:lnTo>
                <a:lnTo>
                  <a:pt x="2078" y="652"/>
                </a:lnTo>
                <a:lnTo>
                  <a:pt x="2073" y="615"/>
                </a:lnTo>
                <a:lnTo>
                  <a:pt x="2066" y="597"/>
                </a:lnTo>
                <a:lnTo>
                  <a:pt x="2062" y="581"/>
                </a:lnTo>
                <a:lnTo>
                  <a:pt x="2062" y="560"/>
                </a:lnTo>
                <a:lnTo>
                  <a:pt x="2066" y="532"/>
                </a:lnTo>
                <a:lnTo>
                  <a:pt x="2069" y="509"/>
                </a:lnTo>
                <a:lnTo>
                  <a:pt x="2073" y="493"/>
                </a:lnTo>
                <a:lnTo>
                  <a:pt x="2073" y="486"/>
                </a:lnTo>
                <a:lnTo>
                  <a:pt x="2105" y="442"/>
                </a:lnTo>
                <a:lnTo>
                  <a:pt x="2110" y="422"/>
                </a:lnTo>
                <a:lnTo>
                  <a:pt x="2138" y="412"/>
                </a:lnTo>
                <a:lnTo>
                  <a:pt x="2184" y="438"/>
                </a:lnTo>
                <a:lnTo>
                  <a:pt x="2216" y="442"/>
                </a:lnTo>
                <a:lnTo>
                  <a:pt x="2223" y="502"/>
                </a:lnTo>
                <a:lnTo>
                  <a:pt x="2195" y="560"/>
                </a:lnTo>
                <a:lnTo>
                  <a:pt x="2216" y="555"/>
                </a:lnTo>
                <a:lnTo>
                  <a:pt x="2223" y="539"/>
                </a:lnTo>
                <a:lnTo>
                  <a:pt x="2248" y="528"/>
                </a:lnTo>
                <a:lnTo>
                  <a:pt x="2281" y="629"/>
                </a:lnTo>
                <a:lnTo>
                  <a:pt x="2264" y="640"/>
                </a:lnTo>
                <a:lnTo>
                  <a:pt x="2248" y="710"/>
                </a:lnTo>
                <a:lnTo>
                  <a:pt x="2308" y="714"/>
                </a:lnTo>
                <a:lnTo>
                  <a:pt x="2315" y="710"/>
                </a:lnTo>
                <a:lnTo>
                  <a:pt x="2331" y="698"/>
                </a:lnTo>
                <a:lnTo>
                  <a:pt x="2354" y="682"/>
                </a:lnTo>
                <a:lnTo>
                  <a:pt x="2382" y="663"/>
                </a:lnTo>
                <a:lnTo>
                  <a:pt x="2410" y="643"/>
                </a:lnTo>
                <a:lnTo>
                  <a:pt x="2433" y="622"/>
                </a:lnTo>
                <a:lnTo>
                  <a:pt x="2449" y="606"/>
                </a:lnTo>
                <a:lnTo>
                  <a:pt x="2456" y="592"/>
                </a:lnTo>
                <a:lnTo>
                  <a:pt x="2453" y="578"/>
                </a:lnTo>
                <a:lnTo>
                  <a:pt x="2449" y="569"/>
                </a:lnTo>
                <a:lnTo>
                  <a:pt x="2442" y="567"/>
                </a:lnTo>
                <a:lnTo>
                  <a:pt x="2440" y="567"/>
                </a:lnTo>
                <a:lnTo>
                  <a:pt x="2451" y="551"/>
                </a:lnTo>
                <a:lnTo>
                  <a:pt x="2504" y="528"/>
                </a:lnTo>
                <a:lnTo>
                  <a:pt x="2516" y="544"/>
                </a:lnTo>
                <a:lnTo>
                  <a:pt x="2580" y="502"/>
                </a:lnTo>
                <a:lnTo>
                  <a:pt x="2580" y="470"/>
                </a:lnTo>
                <a:lnTo>
                  <a:pt x="2564" y="470"/>
                </a:lnTo>
                <a:lnTo>
                  <a:pt x="2589" y="438"/>
                </a:lnTo>
                <a:lnTo>
                  <a:pt x="2626" y="385"/>
                </a:lnTo>
                <a:lnTo>
                  <a:pt x="2792" y="325"/>
                </a:lnTo>
                <a:lnTo>
                  <a:pt x="2792" y="304"/>
                </a:lnTo>
                <a:lnTo>
                  <a:pt x="2820" y="299"/>
                </a:lnTo>
                <a:lnTo>
                  <a:pt x="2836" y="251"/>
                </a:lnTo>
                <a:lnTo>
                  <a:pt x="2836" y="194"/>
                </a:lnTo>
                <a:lnTo>
                  <a:pt x="2857" y="117"/>
                </a:lnTo>
                <a:lnTo>
                  <a:pt x="2884" y="134"/>
                </a:lnTo>
                <a:lnTo>
                  <a:pt x="2921" y="113"/>
                </a:lnTo>
                <a:lnTo>
                  <a:pt x="2946" y="145"/>
                </a:lnTo>
                <a:lnTo>
                  <a:pt x="2974" y="226"/>
                </a:lnTo>
                <a:lnTo>
                  <a:pt x="2990" y="230"/>
                </a:lnTo>
                <a:lnTo>
                  <a:pt x="2995" y="251"/>
                </a:lnTo>
                <a:lnTo>
                  <a:pt x="3022" y="256"/>
                </a:lnTo>
                <a:lnTo>
                  <a:pt x="3022" y="260"/>
                </a:lnTo>
                <a:lnTo>
                  <a:pt x="3025" y="270"/>
                </a:lnTo>
                <a:lnTo>
                  <a:pt x="3027" y="281"/>
                </a:lnTo>
                <a:lnTo>
                  <a:pt x="3027" y="295"/>
                </a:lnTo>
                <a:lnTo>
                  <a:pt x="3025" y="302"/>
                </a:lnTo>
                <a:lnTo>
                  <a:pt x="3020" y="304"/>
                </a:lnTo>
                <a:lnTo>
                  <a:pt x="3013" y="302"/>
                </a:lnTo>
                <a:lnTo>
                  <a:pt x="3011" y="299"/>
                </a:lnTo>
                <a:lnTo>
                  <a:pt x="2990" y="336"/>
                </a:lnTo>
                <a:lnTo>
                  <a:pt x="2974" y="325"/>
                </a:lnTo>
                <a:lnTo>
                  <a:pt x="2942" y="341"/>
                </a:lnTo>
                <a:lnTo>
                  <a:pt x="2937" y="380"/>
                </a:lnTo>
                <a:lnTo>
                  <a:pt x="2926" y="396"/>
                </a:lnTo>
                <a:lnTo>
                  <a:pt x="2905" y="396"/>
                </a:lnTo>
                <a:lnTo>
                  <a:pt x="2893" y="417"/>
                </a:lnTo>
                <a:lnTo>
                  <a:pt x="2891" y="422"/>
                </a:lnTo>
                <a:lnTo>
                  <a:pt x="2884" y="428"/>
                </a:lnTo>
                <a:lnTo>
                  <a:pt x="2875" y="442"/>
                </a:lnTo>
                <a:lnTo>
                  <a:pt x="2873" y="454"/>
                </a:lnTo>
                <a:lnTo>
                  <a:pt x="2875" y="465"/>
                </a:lnTo>
                <a:lnTo>
                  <a:pt x="2882" y="479"/>
                </a:lnTo>
                <a:lnTo>
                  <a:pt x="2886" y="486"/>
                </a:lnTo>
                <a:lnTo>
                  <a:pt x="2889" y="491"/>
                </a:lnTo>
                <a:lnTo>
                  <a:pt x="2877" y="523"/>
                </a:lnTo>
                <a:lnTo>
                  <a:pt x="2900" y="523"/>
                </a:lnTo>
                <a:lnTo>
                  <a:pt x="2900" y="544"/>
                </a:lnTo>
                <a:lnTo>
                  <a:pt x="2910" y="541"/>
                </a:lnTo>
                <a:lnTo>
                  <a:pt x="2923" y="553"/>
                </a:lnTo>
                <a:lnTo>
                  <a:pt x="2937" y="546"/>
                </a:lnTo>
                <a:lnTo>
                  <a:pt x="2939" y="530"/>
                </a:lnTo>
                <a:lnTo>
                  <a:pt x="2926" y="521"/>
                </a:lnTo>
                <a:lnTo>
                  <a:pt x="2944" y="523"/>
                </a:lnTo>
                <a:lnTo>
                  <a:pt x="2951" y="539"/>
                </a:lnTo>
                <a:lnTo>
                  <a:pt x="2942" y="555"/>
                </a:lnTo>
                <a:lnTo>
                  <a:pt x="2919" y="574"/>
                </a:lnTo>
                <a:lnTo>
                  <a:pt x="2907" y="564"/>
                </a:lnTo>
                <a:lnTo>
                  <a:pt x="2882" y="594"/>
                </a:lnTo>
                <a:lnTo>
                  <a:pt x="2817" y="620"/>
                </a:lnTo>
                <a:lnTo>
                  <a:pt x="2787" y="638"/>
                </a:lnTo>
                <a:lnTo>
                  <a:pt x="2771" y="659"/>
                </a:lnTo>
                <a:lnTo>
                  <a:pt x="2776" y="657"/>
                </a:lnTo>
                <a:lnTo>
                  <a:pt x="2785" y="650"/>
                </a:lnTo>
                <a:lnTo>
                  <a:pt x="2799" y="640"/>
                </a:lnTo>
                <a:lnTo>
                  <a:pt x="2815" y="634"/>
                </a:lnTo>
                <a:lnTo>
                  <a:pt x="2829" y="631"/>
                </a:lnTo>
                <a:lnTo>
                  <a:pt x="2840" y="627"/>
                </a:lnTo>
                <a:lnTo>
                  <a:pt x="2850" y="624"/>
                </a:lnTo>
                <a:lnTo>
                  <a:pt x="2852" y="624"/>
                </a:lnTo>
                <a:lnTo>
                  <a:pt x="2843" y="638"/>
                </a:lnTo>
                <a:lnTo>
                  <a:pt x="2827" y="645"/>
                </a:lnTo>
                <a:lnTo>
                  <a:pt x="2820" y="650"/>
                </a:lnTo>
                <a:lnTo>
                  <a:pt x="2806" y="659"/>
                </a:lnTo>
                <a:lnTo>
                  <a:pt x="2790" y="670"/>
                </a:lnTo>
                <a:lnTo>
                  <a:pt x="2783" y="675"/>
                </a:lnTo>
                <a:lnTo>
                  <a:pt x="2780" y="677"/>
                </a:lnTo>
                <a:lnTo>
                  <a:pt x="2774" y="680"/>
                </a:lnTo>
                <a:lnTo>
                  <a:pt x="2764" y="684"/>
                </a:lnTo>
                <a:lnTo>
                  <a:pt x="2762" y="684"/>
                </a:lnTo>
                <a:lnTo>
                  <a:pt x="2748" y="680"/>
                </a:lnTo>
                <a:lnTo>
                  <a:pt x="2744" y="696"/>
                </a:lnTo>
                <a:lnTo>
                  <a:pt x="2755" y="698"/>
                </a:lnTo>
                <a:lnTo>
                  <a:pt x="2760" y="728"/>
                </a:lnTo>
                <a:lnTo>
                  <a:pt x="2755" y="737"/>
                </a:lnTo>
                <a:lnTo>
                  <a:pt x="2753" y="783"/>
                </a:lnTo>
                <a:lnTo>
                  <a:pt x="2744" y="802"/>
                </a:lnTo>
                <a:lnTo>
                  <a:pt x="2744" y="816"/>
                </a:lnTo>
                <a:lnTo>
                  <a:pt x="2734" y="834"/>
                </a:lnTo>
                <a:lnTo>
                  <a:pt x="2728" y="813"/>
                </a:lnTo>
                <a:lnTo>
                  <a:pt x="2716" y="813"/>
                </a:lnTo>
                <a:lnTo>
                  <a:pt x="2698" y="797"/>
                </a:lnTo>
                <a:lnTo>
                  <a:pt x="2709" y="825"/>
                </a:lnTo>
                <a:lnTo>
                  <a:pt x="2716" y="832"/>
                </a:lnTo>
                <a:lnTo>
                  <a:pt x="2725" y="845"/>
                </a:lnTo>
                <a:lnTo>
                  <a:pt x="2730" y="843"/>
                </a:lnTo>
                <a:lnTo>
                  <a:pt x="2732" y="868"/>
                </a:lnTo>
                <a:lnTo>
                  <a:pt x="2725" y="896"/>
                </a:lnTo>
                <a:lnTo>
                  <a:pt x="2721" y="931"/>
                </a:lnTo>
                <a:lnTo>
                  <a:pt x="2714" y="940"/>
                </a:lnTo>
                <a:lnTo>
                  <a:pt x="2714" y="954"/>
                </a:lnTo>
                <a:lnTo>
                  <a:pt x="2709" y="965"/>
                </a:lnTo>
                <a:lnTo>
                  <a:pt x="2711" y="979"/>
                </a:lnTo>
                <a:lnTo>
                  <a:pt x="2698" y="963"/>
                </a:lnTo>
                <a:lnTo>
                  <a:pt x="2709" y="915"/>
                </a:lnTo>
                <a:lnTo>
                  <a:pt x="2695" y="901"/>
                </a:lnTo>
                <a:lnTo>
                  <a:pt x="2681" y="889"/>
                </a:lnTo>
                <a:lnTo>
                  <a:pt x="2670" y="882"/>
                </a:lnTo>
                <a:lnTo>
                  <a:pt x="2658" y="859"/>
                </a:lnTo>
                <a:lnTo>
                  <a:pt x="2668" y="852"/>
                </a:lnTo>
                <a:lnTo>
                  <a:pt x="2668" y="841"/>
                </a:lnTo>
                <a:lnTo>
                  <a:pt x="2661" y="834"/>
                </a:lnTo>
                <a:lnTo>
                  <a:pt x="2661" y="829"/>
                </a:lnTo>
                <a:lnTo>
                  <a:pt x="2661" y="822"/>
                </a:lnTo>
                <a:lnTo>
                  <a:pt x="2663" y="813"/>
                </a:lnTo>
                <a:lnTo>
                  <a:pt x="2668" y="806"/>
                </a:lnTo>
                <a:lnTo>
                  <a:pt x="2670" y="802"/>
                </a:lnTo>
                <a:lnTo>
                  <a:pt x="2670" y="799"/>
                </a:lnTo>
                <a:lnTo>
                  <a:pt x="2665" y="797"/>
                </a:lnTo>
                <a:lnTo>
                  <a:pt x="2663" y="797"/>
                </a:lnTo>
                <a:lnTo>
                  <a:pt x="2649" y="820"/>
                </a:lnTo>
                <a:lnTo>
                  <a:pt x="2649" y="825"/>
                </a:lnTo>
                <a:lnTo>
                  <a:pt x="2647" y="839"/>
                </a:lnTo>
                <a:lnTo>
                  <a:pt x="2647" y="855"/>
                </a:lnTo>
                <a:lnTo>
                  <a:pt x="2651" y="871"/>
                </a:lnTo>
                <a:lnTo>
                  <a:pt x="2656" y="885"/>
                </a:lnTo>
                <a:lnTo>
                  <a:pt x="2663" y="898"/>
                </a:lnTo>
                <a:lnTo>
                  <a:pt x="2665" y="908"/>
                </a:lnTo>
                <a:lnTo>
                  <a:pt x="2668" y="912"/>
                </a:lnTo>
                <a:lnTo>
                  <a:pt x="2651" y="915"/>
                </a:lnTo>
                <a:lnTo>
                  <a:pt x="2631" y="903"/>
                </a:lnTo>
                <a:lnTo>
                  <a:pt x="2635" y="928"/>
                </a:lnTo>
                <a:lnTo>
                  <a:pt x="2642" y="928"/>
                </a:lnTo>
                <a:lnTo>
                  <a:pt x="2656" y="931"/>
                </a:lnTo>
                <a:lnTo>
                  <a:pt x="2672" y="933"/>
                </a:lnTo>
                <a:lnTo>
                  <a:pt x="2679" y="938"/>
                </a:lnTo>
                <a:lnTo>
                  <a:pt x="2681" y="947"/>
                </a:lnTo>
                <a:lnTo>
                  <a:pt x="2684" y="958"/>
                </a:lnTo>
                <a:lnTo>
                  <a:pt x="2686" y="970"/>
                </a:lnTo>
                <a:lnTo>
                  <a:pt x="2686" y="974"/>
                </a:lnTo>
                <a:lnTo>
                  <a:pt x="2658" y="977"/>
                </a:lnTo>
                <a:lnTo>
                  <a:pt x="2661" y="977"/>
                </a:lnTo>
                <a:lnTo>
                  <a:pt x="2668" y="979"/>
                </a:lnTo>
                <a:lnTo>
                  <a:pt x="2677" y="984"/>
                </a:lnTo>
                <a:lnTo>
                  <a:pt x="2681" y="988"/>
                </a:lnTo>
                <a:lnTo>
                  <a:pt x="2684" y="991"/>
                </a:lnTo>
                <a:lnTo>
                  <a:pt x="2688" y="991"/>
                </a:lnTo>
                <a:lnTo>
                  <a:pt x="2693" y="988"/>
                </a:lnTo>
                <a:lnTo>
                  <a:pt x="2698" y="988"/>
                </a:lnTo>
                <a:lnTo>
                  <a:pt x="2704" y="988"/>
                </a:lnTo>
                <a:lnTo>
                  <a:pt x="2711" y="991"/>
                </a:lnTo>
                <a:lnTo>
                  <a:pt x="2716" y="995"/>
                </a:lnTo>
                <a:lnTo>
                  <a:pt x="2718" y="995"/>
                </a:lnTo>
                <a:lnTo>
                  <a:pt x="2723" y="1007"/>
                </a:lnTo>
                <a:lnTo>
                  <a:pt x="2714" y="1014"/>
                </a:lnTo>
                <a:lnTo>
                  <a:pt x="2728" y="1041"/>
                </a:lnTo>
                <a:lnTo>
                  <a:pt x="2709" y="1046"/>
                </a:lnTo>
                <a:lnTo>
                  <a:pt x="2686" y="1060"/>
                </a:lnTo>
                <a:lnTo>
                  <a:pt x="2714" y="1057"/>
                </a:lnTo>
                <a:lnTo>
                  <a:pt x="2723" y="1067"/>
                </a:lnTo>
                <a:lnTo>
                  <a:pt x="2728" y="1055"/>
                </a:lnTo>
                <a:lnTo>
                  <a:pt x="2730" y="1055"/>
                </a:lnTo>
                <a:lnTo>
                  <a:pt x="2734" y="1055"/>
                </a:lnTo>
                <a:lnTo>
                  <a:pt x="2739" y="1060"/>
                </a:lnTo>
                <a:lnTo>
                  <a:pt x="2744" y="1067"/>
                </a:lnTo>
                <a:lnTo>
                  <a:pt x="2746" y="1076"/>
                </a:lnTo>
                <a:lnTo>
                  <a:pt x="2746" y="1080"/>
                </a:lnTo>
                <a:lnTo>
                  <a:pt x="2744" y="1085"/>
                </a:lnTo>
                <a:lnTo>
                  <a:pt x="2737" y="1083"/>
                </a:lnTo>
                <a:lnTo>
                  <a:pt x="2730" y="1103"/>
                </a:lnTo>
                <a:lnTo>
                  <a:pt x="2691" y="1108"/>
                </a:lnTo>
                <a:lnTo>
                  <a:pt x="2702" y="1115"/>
                </a:lnTo>
                <a:lnTo>
                  <a:pt x="2702" y="1129"/>
                </a:lnTo>
                <a:lnTo>
                  <a:pt x="2695" y="1143"/>
                </a:lnTo>
                <a:lnTo>
                  <a:pt x="2709" y="1133"/>
                </a:lnTo>
                <a:lnTo>
                  <a:pt x="2725" y="1133"/>
                </a:lnTo>
                <a:lnTo>
                  <a:pt x="2716" y="1150"/>
                </a:lnTo>
                <a:lnTo>
                  <a:pt x="2702" y="1159"/>
                </a:lnTo>
                <a:lnTo>
                  <a:pt x="2681" y="1159"/>
                </a:lnTo>
                <a:lnTo>
                  <a:pt x="2642" y="1212"/>
                </a:lnTo>
                <a:lnTo>
                  <a:pt x="2638" y="1235"/>
                </a:lnTo>
                <a:lnTo>
                  <a:pt x="2633" y="1235"/>
                </a:lnTo>
                <a:lnTo>
                  <a:pt x="2626" y="1237"/>
                </a:lnTo>
                <a:lnTo>
                  <a:pt x="2612" y="1244"/>
                </a:lnTo>
                <a:lnTo>
                  <a:pt x="2598" y="1256"/>
                </a:lnTo>
                <a:lnTo>
                  <a:pt x="2587" y="1274"/>
                </a:lnTo>
                <a:lnTo>
                  <a:pt x="2580" y="1290"/>
                </a:lnTo>
                <a:lnTo>
                  <a:pt x="2575" y="1304"/>
                </a:lnTo>
                <a:lnTo>
                  <a:pt x="2575" y="1313"/>
                </a:lnTo>
                <a:lnTo>
                  <a:pt x="2573" y="1320"/>
                </a:lnTo>
                <a:lnTo>
                  <a:pt x="2566" y="1322"/>
                </a:lnTo>
                <a:lnTo>
                  <a:pt x="2559" y="1322"/>
                </a:lnTo>
                <a:lnTo>
                  <a:pt x="2557" y="1322"/>
                </a:lnTo>
                <a:lnTo>
                  <a:pt x="2552" y="1338"/>
                </a:lnTo>
                <a:lnTo>
                  <a:pt x="2546" y="1348"/>
                </a:lnTo>
                <a:lnTo>
                  <a:pt x="2516" y="1368"/>
                </a:lnTo>
                <a:lnTo>
                  <a:pt x="2513" y="1382"/>
                </a:lnTo>
                <a:lnTo>
                  <a:pt x="2495" y="1368"/>
                </a:lnTo>
                <a:lnTo>
                  <a:pt x="2488" y="1378"/>
                </a:lnTo>
                <a:lnTo>
                  <a:pt x="2490" y="1403"/>
                </a:lnTo>
                <a:lnTo>
                  <a:pt x="2476" y="1405"/>
                </a:lnTo>
                <a:lnTo>
                  <a:pt x="2483" y="1421"/>
                </a:lnTo>
                <a:lnTo>
                  <a:pt x="2481" y="1424"/>
                </a:lnTo>
                <a:lnTo>
                  <a:pt x="2479" y="1431"/>
                </a:lnTo>
                <a:lnTo>
                  <a:pt x="2474" y="1440"/>
                </a:lnTo>
                <a:lnTo>
                  <a:pt x="2474" y="1449"/>
                </a:lnTo>
                <a:lnTo>
                  <a:pt x="2474" y="1456"/>
                </a:lnTo>
                <a:lnTo>
                  <a:pt x="2472" y="1461"/>
                </a:lnTo>
                <a:lnTo>
                  <a:pt x="2469" y="1463"/>
                </a:lnTo>
                <a:lnTo>
                  <a:pt x="2469" y="1479"/>
                </a:lnTo>
                <a:lnTo>
                  <a:pt x="2467" y="1493"/>
                </a:lnTo>
                <a:lnTo>
                  <a:pt x="2467" y="1511"/>
                </a:lnTo>
                <a:lnTo>
                  <a:pt x="2472" y="1518"/>
                </a:lnTo>
                <a:lnTo>
                  <a:pt x="2479" y="1530"/>
                </a:lnTo>
                <a:lnTo>
                  <a:pt x="2474" y="1539"/>
                </a:lnTo>
                <a:lnTo>
                  <a:pt x="2479" y="1537"/>
                </a:lnTo>
                <a:lnTo>
                  <a:pt x="2481" y="1537"/>
                </a:lnTo>
                <a:lnTo>
                  <a:pt x="2483" y="1539"/>
                </a:lnTo>
                <a:lnTo>
                  <a:pt x="2488" y="1553"/>
                </a:lnTo>
                <a:lnTo>
                  <a:pt x="2499" y="1578"/>
                </a:lnTo>
                <a:lnTo>
                  <a:pt x="2509" y="1603"/>
                </a:lnTo>
                <a:lnTo>
                  <a:pt x="2516" y="1617"/>
                </a:lnTo>
                <a:lnTo>
                  <a:pt x="2525" y="1626"/>
                </a:lnTo>
                <a:lnTo>
                  <a:pt x="2539" y="1640"/>
                </a:lnTo>
                <a:lnTo>
                  <a:pt x="2550" y="1654"/>
                </a:lnTo>
                <a:lnTo>
                  <a:pt x="2555" y="1659"/>
                </a:lnTo>
                <a:lnTo>
                  <a:pt x="2550" y="1666"/>
                </a:lnTo>
                <a:lnTo>
                  <a:pt x="2536" y="1656"/>
                </a:lnTo>
                <a:lnTo>
                  <a:pt x="2612" y="1799"/>
                </a:lnTo>
                <a:lnTo>
                  <a:pt x="2615" y="1871"/>
                </a:lnTo>
                <a:lnTo>
                  <a:pt x="2608" y="1878"/>
                </a:lnTo>
                <a:lnTo>
                  <a:pt x="2608" y="1882"/>
                </a:lnTo>
                <a:lnTo>
                  <a:pt x="2610" y="1894"/>
                </a:lnTo>
                <a:lnTo>
                  <a:pt x="2612" y="1907"/>
                </a:lnTo>
                <a:lnTo>
                  <a:pt x="2610" y="1917"/>
                </a:lnTo>
                <a:lnTo>
                  <a:pt x="2603" y="1921"/>
                </a:lnTo>
                <a:lnTo>
                  <a:pt x="2592" y="1926"/>
                </a:lnTo>
                <a:lnTo>
                  <a:pt x="2580" y="1931"/>
                </a:lnTo>
                <a:lnTo>
                  <a:pt x="2575" y="1933"/>
                </a:lnTo>
                <a:lnTo>
                  <a:pt x="2552" y="1933"/>
                </a:lnTo>
                <a:lnTo>
                  <a:pt x="2550" y="1926"/>
                </a:lnTo>
                <a:lnTo>
                  <a:pt x="2548" y="1910"/>
                </a:lnTo>
                <a:lnTo>
                  <a:pt x="2541" y="1894"/>
                </a:lnTo>
                <a:lnTo>
                  <a:pt x="2532" y="1884"/>
                </a:lnTo>
                <a:lnTo>
                  <a:pt x="2522" y="1882"/>
                </a:lnTo>
                <a:lnTo>
                  <a:pt x="2518" y="1880"/>
                </a:lnTo>
                <a:lnTo>
                  <a:pt x="2516" y="1878"/>
                </a:lnTo>
                <a:lnTo>
                  <a:pt x="2499" y="1861"/>
                </a:lnTo>
                <a:lnTo>
                  <a:pt x="2499" y="1841"/>
                </a:lnTo>
                <a:lnTo>
                  <a:pt x="2476" y="1825"/>
                </a:lnTo>
                <a:lnTo>
                  <a:pt x="2474" y="1808"/>
                </a:lnTo>
                <a:lnTo>
                  <a:pt x="2469" y="1815"/>
                </a:lnTo>
                <a:lnTo>
                  <a:pt x="2440" y="1790"/>
                </a:lnTo>
                <a:lnTo>
                  <a:pt x="2437" y="1760"/>
                </a:lnTo>
                <a:lnTo>
                  <a:pt x="2440" y="1735"/>
                </a:lnTo>
                <a:lnTo>
                  <a:pt x="2428" y="1735"/>
                </a:lnTo>
                <a:lnTo>
                  <a:pt x="2428" y="1749"/>
                </a:lnTo>
                <a:lnTo>
                  <a:pt x="2417" y="1744"/>
                </a:lnTo>
                <a:lnTo>
                  <a:pt x="2414" y="1714"/>
                </a:lnTo>
                <a:lnTo>
                  <a:pt x="2419" y="1682"/>
                </a:lnTo>
                <a:lnTo>
                  <a:pt x="2417" y="1677"/>
                </a:lnTo>
                <a:lnTo>
                  <a:pt x="2410" y="1666"/>
                </a:lnTo>
                <a:lnTo>
                  <a:pt x="2403" y="1652"/>
                </a:lnTo>
                <a:lnTo>
                  <a:pt x="2398" y="1645"/>
                </a:lnTo>
                <a:lnTo>
                  <a:pt x="2393" y="1643"/>
                </a:lnTo>
                <a:lnTo>
                  <a:pt x="2391" y="1645"/>
                </a:lnTo>
                <a:lnTo>
                  <a:pt x="2389" y="1647"/>
                </a:lnTo>
                <a:lnTo>
                  <a:pt x="2387" y="1649"/>
                </a:lnTo>
                <a:lnTo>
                  <a:pt x="2380" y="1647"/>
                </a:lnTo>
                <a:lnTo>
                  <a:pt x="2380" y="1645"/>
                </a:lnTo>
                <a:lnTo>
                  <a:pt x="2380" y="1643"/>
                </a:lnTo>
                <a:lnTo>
                  <a:pt x="2377" y="1636"/>
                </a:lnTo>
                <a:lnTo>
                  <a:pt x="2375" y="1631"/>
                </a:lnTo>
                <a:lnTo>
                  <a:pt x="2366" y="1622"/>
                </a:lnTo>
                <a:lnTo>
                  <a:pt x="2352" y="1608"/>
                </a:lnTo>
                <a:lnTo>
                  <a:pt x="2340" y="1596"/>
                </a:lnTo>
                <a:lnTo>
                  <a:pt x="2336" y="1590"/>
                </a:lnTo>
                <a:lnTo>
                  <a:pt x="2334" y="1590"/>
                </a:lnTo>
                <a:lnTo>
                  <a:pt x="2327" y="1585"/>
                </a:lnTo>
                <a:lnTo>
                  <a:pt x="2317" y="1583"/>
                </a:lnTo>
                <a:lnTo>
                  <a:pt x="2311" y="1583"/>
                </a:lnTo>
                <a:lnTo>
                  <a:pt x="2301" y="1587"/>
                </a:lnTo>
                <a:lnTo>
                  <a:pt x="2287" y="1599"/>
                </a:lnTo>
                <a:lnTo>
                  <a:pt x="2276" y="1613"/>
                </a:lnTo>
                <a:lnTo>
                  <a:pt x="2267" y="1620"/>
                </a:lnTo>
                <a:lnTo>
                  <a:pt x="2260" y="1622"/>
                </a:lnTo>
                <a:lnTo>
                  <a:pt x="2251" y="1624"/>
                </a:lnTo>
                <a:lnTo>
                  <a:pt x="2244" y="1622"/>
                </a:lnTo>
                <a:lnTo>
                  <a:pt x="2241" y="1622"/>
                </a:lnTo>
                <a:lnTo>
                  <a:pt x="2214" y="1596"/>
                </a:lnTo>
                <a:lnTo>
                  <a:pt x="2182" y="1585"/>
                </a:lnTo>
                <a:lnTo>
                  <a:pt x="2186" y="1583"/>
                </a:lnTo>
                <a:lnTo>
                  <a:pt x="2177" y="1571"/>
                </a:lnTo>
                <a:lnTo>
                  <a:pt x="2154" y="1573"/>
                </a:lnTo>
                <a:lnTo>
                  <a:pt x="2156" y="1583"/>
                </a:lnTo>
                <a:lnTo>
                  <a:pt x="2135" y="1583"/>
                </a:lnTo>
                <a:lnTo>
                  <a:pt x="2138" y="1573"/>
                </a:lnTo>
                <a:lnTo>
                  <a:pt x="2122" y="1573"/>
                </a:lnTo>
                <a:lnTo>
                  <a:pt x="2122" y="1580"/>
                </a:lnTo>
                <a:lnTo>
                  <a:pt x="2110" y="1585"/>
                </a:lnTo>
                <a:lnTo>
                  <a:pt x="2105" y="1580"/>
                </a:lnTo>
                <a:lnTo>
                  <a:pt x="2103" y="1580"/>
                </a:lnTo>
                <a:lnTo>
                  <a:pt x="2101" y="1583"/>
                </a:lnTo>
                <a:lnTo>
                  <a:pt x="2099" y="1587"/>
                </a:lnTo>
                <a:lnTo>
                  <a:pt x="2099" y="1596"/>
                </a:lnTo>
                <a:lnTo>
                  <a:pt x="2099" y="1603"/>
                </a:lnTo>
                <a:lnTo>
                  <a:pt x="2094" y="1603"/>
                </a:lnTo>
                <a:lnTo>
                  <a:pt x="2092" y="1603"/>
                </a:lnTo>
                <a:lnTo>
                  <a:pt x="2089" y="1603"/>
                </a:lnTo>
                <a:lnTo>
                  <a:pt x="2076" y="1601"/>
                </a:lnTo>
                <a:lnTo>
                  <a:pt x="2082" y="1594"/>
                </a:lnTo>
                <a:lnTo>
                  <a:pt x="2080" y="1592"/>
                </a:lnTo>
                <a:lnTo>
                  <a:pt x="2073" y="1583"/>
                </a:lnTo>
                <a:lnTo>
                  <a:pt x="2069" y="1576"/>
                </a:lnTo>
                <a:lnTo>
                  <a:pt x="2066" y="1569"/>
                </a:lnTo>
                <a:lnTo>
                  <a:pt x="2066" y="1567"/>
                </a:lnTo>
                <a:lnTo>
                  <a:pt x="2064" y="1567"/>
                </a:lnTo>
                <a:lnTo>
                  <a:pt x="2062" y="1569"/>
                </a:lnTo>
                <a:lnTo>
                  <a:pt x="2059" y="1569"/>
                </a:lnTo>
                <a:lnTo>
                  <a:pt x="2057" y="1596"/>
                </a:lnTo>
                <a:lnTo>
                  <a:pt x="2050" y="1596"/>
                </a:lnTo>
                <a:lnTo>
                  <a:pt x="2036" y="1596"/>
                </a:lnTo>
                <a:lnTo>
                  <a:pt x="2020" y="1596"/>
                </a:lnTo>
                <a:lnTo>
                  <a:pt x="2006" y="1599"/>
                </a:lnTo>
                <a:lnTo>
                  <a:pt x="1995" y="1601"/>
                </a:lnTo>
                <a:lnTo>
                  <a:pt x="1986" y="1606"/>
                </a:lnTo>
                <a:lnTo>
                  <a:pt x="1976" y="1610"/>
                </a:lnTo>
                <a:lnTo>
                  <a:pt x="1970" y="1613"/>
                </a:lnTo>
                <a:lnTo>
                  <a:pt x="1963" y="1613"/>
                </a:lnTo>
                <a:lnTo>
                  <a:pt x="1951" y="1610"/>
                </a:lnTo>
                <a:lnTo>
                  <a:pt x="1937" y="1608"/>
                </a:lnTo>
                <a:lnTo>
                  <a:pt x="1933" y="1606"/>
                </a:lnTo>
                <a:lnTo>
                  <a:pt x="1930" y="1606"/>
                </a:lnTo>
                <a:lnTo>
                  <a:pt x="1926" y="1608"/>
                </a:lnTo>
                <a:lnTo>
                  <a:pt x="1923" y="1613"/>
                </a:lnTo>
                <a:lnTo>
                  <a:pt x="1926" y="1620"/>
                </a:lnTo>
                <a:lnTo>
                  <a:pt x="1933" y="1624"/>
                </a:lnTo>
                <a:lnTo>
                  <a:pt x="1942" y="1626"/>
                </a:lnTo>
                <a:lnTo>
                  <a:pt x="1949" y="1624"/>
                </a:lnTo>
                <a:lnTo>
                  <a:pt x="1958" y="1620"/>
                </a:lnTo>
                <a:lnTo>
                  <a:pt x="1965" y="1615"/>
                </a:lnTo>
                <a:lnTo>
                  <a:pt x="1967" y="1615"/>
                </a:lnTo>
                <a:lnTo>
                  <a:pt x="1970" y="1617"/>
                </a:lnTo>
                <a:lnTo>
                  <a:pt x="1970" y="1620"/>
                </a:lnTo>
                <a:lnTo>
                  <a:pt x="1970" y="1624"/>
                </a:lnTo>
                <a:lnTo>
                  <a:pt x="1970" y="1629"/>
                </a:lnTo>
                <a:lnTo>
                  <a:pt x="1972" y="1631"/>
                </a:lnTo>
                <a:lnTo>
                  <a:pt x="1974" y="1629"/>
                </a:lnTo>
                <a:lnTo>
                  <a:pt x="1979" y="1626"/>
                </a:lnTo>
                <a:lnTo>
                  <a:pt x="1983" y="1622"/>
                </a:lnTo>
                <a:lnTo>
                  <a:pt x="1986" y="1620"/>
                </a:lnTo>
                <a:lnTo>
                  <a:pt x="1988" y="1617"/>
                </a:lnTo>
                <a:lnTo>
                  <a:pt x="1990" y="1617"/>
                </a:lnTo>
                <a:lnTo>
                  <a:pt x="1993" y="1617"/>
                </a:lnTo>
                <a:lnTo>
                  <a:pt x="1997" y="1617"/>
                </a:lnTo>
                <a:lnTo>
                  <a:pt x="2000" y="1624"/>
                </a:lnTo>
                <a:lnTo>
                  <a:pt x="2000" y="1631"/>
                </a:lnTo>
                <a:lnTo>
                  <a:pt x="2000" y="1636"/>
                </a:lnTo>
                <a:lnTo>
                  <a:pt x="2000" y="1640"/>
                </a:lnTo>
                <a:lnTo>
                  <a:pt x="1995" y="1640"/>
                </a:lnTo>
                <a:lnTo>
                  <a:pt x="1983" y="1645"/>
                </a:lnTo>
                <a:lnTo>
                  <a:pt x="1974" y="1649"/>
                </a:lnTo>
                <a:lnTo>
                  <a:pt x="1970" y="1659"/>
                </a:lnTo>
                <a:lnTo>
                  <a:pt x="1974" y="1666"/>
                </a:lnTo>
                <a:lnTo>
                  <a:pt x="1983" y="1672"/>
                </a:lnTo>
                <a:lnTo>
                  <a:pt x="1990" y="1675"/>
                </a:lnTo>
                <a:lnTo>
                  <a:pt x="1993" y="1677"/>
                </a:lnTo>
                <a:lnTo>
                  <a:pt x="2013" y="1693"/>
                </a:lnTo>
                <a:lnTo>
                  <a:pt x="2004" y="1700"/>
                </a:lnTo>
                <a:lnTo>
                  <a:pt x="1995" y="1709"/>
                </a:lnTo>
                <a:lnTo>
                  <a:pt x="1990" y="1700"/>
                </a:lnTo>
                <a:lnTo>
                  <a:pt x="1981" y="1691"/>
                </a:lnTo>
                <a:lnTo>
                  <a:pt x="1976" y="1689"/>
                </a:lnTo>
                <a:lnTo>
                  <a:pt x="1967" y="1682"/>
                </a:lnTo>
                <a:lnTo>
                  <a:pt x="1953" y="1675"/>
                </a:lnTo>
                <a:lnTo>
                  <a:pt x="1944" y="1672"/>
                </a:lnTo>
                <a:lnTo>
                  <a:pt x="1942" y="1677"/>
                </a:lnTo>
                <a:lnTo>
                  <a:pt x="1940" y="1682"/>
                </a:lnTo>
                <a:lnTo>
                  <a:pt x="1942" y="1689"/>
                </a:lnTo>
                <a:lnTo>
                  <a:pt x="1942" y="1691"/>
                </a:lnTo>
                <a:lnTo>
                  <a:pt x="1928" y="1696"/>
                </a:lnTo>
                <a:lnTo>
                  <a:pt x="1914" y="1691"/>
                </a:lnTo>
                <a:lnTo>
                  <a:pt x="1905" y="1707"/>
                </a:lnTo>
                <a:lnTo>
                  <a:pt x="1894" y="1709"/>
                </a:lnTo>
                <a:lnTo>
                  <a:pt x="1889" y="1698"/>
                </a:lnTo>
                <a:lnTo>
                  <a:pt x="1871" y="1698"/>
                </a:lnTo>
                <a:lnTo>
                  <a:pt x="1871" y="1679"/>
                </a:lnTo>
                <a:lnTo>
                  <a:pt x="1857" y="1677"/>
                </a:lnTo>
                <a:lnTo>
                  <a:pt x="1861" y="1672"/>
                </a:lnTo>
                <a:lnTo>
                  <a:pt x="1838" y="1670"/>
                </a:lnTo>
                <a:lnTo>
                  <a:pt x="1836" y="1659"/>
                </a:lnTo>
                <a:lnTo>
                  <a:pt x="1815" y="1661"/>
                </a:lnTo>
                <a:lnTo>
                  <a:pt x="1815" y="1672"/>
                </a:lnTo>
                <a:lnTo>
                  <a:pt x="1785" y="1672"/>
                </a:lnTo>
                <a:lnTo>
                  <a:pt x="1753" y="1659"/>
                </a:lnTo>
                <a:lnTo>
                  <a:pt x="1746" y="1652"/>
                </a:lnTo>
                <a:lnTo>
                  <a:pt x="1741" y="1659"/>
                </a:lnTo>
                <a:lnTo>
                  <a:pt x="1702" y="1661"/>
                </a:lnTo>
                <a:lnTo>
                  <a:pt x="1668" y="1672"/>
                </a:lnTo>
                <a:lnTo>
                  <a:pt x="1665" y="1675"/>
                </a:lnTo>
                <a:lnTo>
                  <a:pt x="1659" y="1682"/>
                </a:lnTo>
                <a:lnTo>
                  <a:pt x="1649" y="1691"/>
                </a:lnTo>
                <a:lnTo>
                  <a:pt x="1636" y="1696"/>
                </a:lnTo>
                <a:lnTo>
                  <a:pt x="1631" y="1696"/>
                </a:lnTo>
                <a:lnTo>
                  <a:pt x="1633" y="1691"/>
                </a:lnTo>
                <a:lnTo>
                  <a:pt x="1640" y="1684"/>
                </a:lnTo>
                <a:lnTo>
                  <a:pt x="1642" y="1682"/>
                </a:lnTo>
                <a:lnTo>
                  <a:pt x="1633" y="1679"/>
                </a:lnTo>
                <a:lnTo>
                  <a:pt x="1642" y="1661"/>
                </a:lnTo>
                <a:lnTo>
                  <a:pt x="1631" y="1668"/>
                </a:lnTo>
                <a:lnTo>
                  <a:pt x="1622" y="1670"/>
                </a:lnTo>
                <a:lnTo>
                  <a:pt x="1622" y="1700"/>
                </a:lnTo>
                <a:lnTo>
                  <a:pt x="1608" y="1709"/>
                </a:lnTo>
                <a:lnTo>
                  <a:pt x="1603" y="1716"/>
                </a:lnTo>
                <a:lnTo>
                  <a:pt x="1594" y="1730"/>
                </a:lnTo>
                <a:lnTo>
                  <a:pt x="1583" y="1746"/>
                </a:lnTo>
                <a:lnTo>
                  <a:pt x="1573" y="1758"/>
                </a:lnTo>
                <a:lnTo>
                  <a:pt x="1562" y="1762"/>
                </a:lnTo>
                <a:lnTo>
                  <a:pt x="1550" y="1765"/>
                </a:lnTo>
                <a:lnTo>
                  <a:pt x="1541" y="1765"/>
                </a:lnTo>
                <a:lnTo>
                  <a:pt x="1536" y="1765"/>
                </a:lnTo>
                <a:lnTo>
                  <a:pt x="1555" y="1749"/>
                </a:lnTo>
                <a:lnTo>
                  <a:pt x="1536" y="1737"/>
                </a:lnTo>
                <a:lnTo>
                  <a:pt x="1532" y="1751"/>
                </a:lnTo>
                <a:lnTo>
                  <a:pt x="1525" y="1744"/>
                </a:lnTo>
                <a:lnTo>
                  <a:pt x="1520" y="1751"/>
                </a:lnTo>
                <a:lnTo>
                  <a:pt x="1527" y="1760"/>
                </a:lnTo>
                <a:lnTo>
                  <a:pt x="1523" y="1774"/>
                </a:lnTo>
                <a:lnTo>
                  <a:pt x="1511" y="1767"/>
                </a:lnTo>
                <a:lnTo>
                  <a:pt x="1502" y="1783"/>
                </a:lnTo>
                <a:lnTo>
                  <a:pt x="1488" y="1795"/>
                </a:lnTo>
                <a:lnTo>
                  <a:pt x="1486" y="1802"/>
                </a:lnTo>
                <a:lnTo>
                  <a:pt x="1463" y="1811"/>
                </a:lnTo>
                <a:lnTo>
                  <a:pt x="1474" y="1827"/>
                </a:lnTo>
                <a:lnTo>
                  <a:pt x="1472" y="1836"/>
                </a:lnTo>
                <a:lnTo>
                  <a:pt x="1454" y="1841"/>
                </a:lnTo>
                <a:lnTo>
                  <a:pt x="1470" y="1857"/>
                </a:lnTo>
                <a:lnTo>
                  <a:pt x="1467" y="1861"/>
                </a:lnTo>
                <a:lnTo>
                  <a:pt x="1465" y="1873"/>
                </a:lnTo>
                <a:lnTo>
                  <a:pt x="1463" y="1884"/>
                </a:lnTo>
                <a:lnTo>
                  <a:pt x="1463" y="1891"/>
                </a:lnTo>
                <a:lnTo>
                  <a:pt x="1463" y="1898"/>
                </a:lnTo>
                <a:lnTo>
                  <a:pt x="1463" y="1905"/>
                </a:lnTo>
                <a:lnTo>
                  <a:pt x="1463" y="1910"/>
                </a:lnTo>
                <a:lnTo>
                  <a:pt x="1463" y="1912"/>
                </a:lnTo>
                <a:lnTo>
                  <a:pt x="1477" y="1942"/>
                </a:lnTo>
                <a:lnTo>
                  <a:pt x="1458" y="1944"/>
                </a:lnTo>
                <a:lnTo>
                  <a:pt x="1442" y="1931"/>
                </a:lnTo>
                <a:lnTo>
                  <a:pt x="1440" y="1931"/>
                </a:lnTo>
                <a:lnTo>
                  <a:pt x="1430" y="1931"/>
                </a:lnTo>
                <a:lnTo>
                  <a:pt x="1417" y="1928"/>
                </a:lnTo>
                <a:lnTo>
                  <a:pt x="1396" y="1919"/>
                </a:lnTo>
                <a:lnTo>
                  <a:pt x="1378" y="1910"/>
                </a:lnTo>
                <a:lnTo>
                  <a:pt x="1364" y="1905"/>
                </a:lnTo>
                <a:lnTo>
                  <a:pt x="1352" y="1896"/>
                </a:lnTo>
                <a:lnTo>
                  <a:pt x="1345" y="1880"/>
                </a:lnTo>
                <a:lnTo>
                  <a:pt x="1338" y="1861"/>
                </a:lnTo>
                <a:lnTo>
                  <a:pt x="1329" y="1848"/>
                </a:lnTo>
                <a:lnTo>
                  <a:pt x="1322" y="1836"/>
                </a:lnTo>
                <a:lnTo>
                  <a:pt x="1320" y="1822"/>
                </a:lnTo>
                <a:lnTo>
                  <a:pt x="1320" y="1813"/>
                </a:lnTo>
                <a:lnTo>
                  <a:pt x="1315" y="1813"/>
                </a:lnTo>
                <a:lnTo>
                  <a:pt x="1304" y="1806"/>
                </a:lnTo>
                <a:lnTo>
                  <a:pt x="1288" y="1781"/>
                </a:lnTo>
                <a:lnTo>
                  <a:pt x="1276" y="1753"/>
                </a:lnTo>
                <a:lnTo>
                  <a:pt x="1274" y="1751"/>
                </a:lnTo>
                <a:lnTo>
                  <a:pt x="1276" y="1760"/>
                </a:lnTo>
                <a:lnTo>
                  <a:pt x="1274" y="1762"/>
                </a:lnTo>
                <a:lnTo>
                  <a:pt x="1267" y="1753"/>
                </a:lnTo>
                <a:lnTo>
                  <a:pt x="1262" y="1737"/>
                </a:lnTo>
                <a:lnTo>
                  <a:pt x="1258" y="1719"/>
                </a:lnTo>
                <a:lnTo>
                  <a:pt x="1255" y="1702"/>
                </a:lnTo>
                <a:lnTo>
                  <a:pt x="1251" y="1691"/>
                </a:lnTo>
                <a:lnTo>
                  <a:pt x="1242" y="1684"/>
                </a:lnTo>
                <a:lnTo>
                  <a:pt x="1232" y="1677"/>
                </a:lnTo>
                <a:lnTo>
                  <a:pt x="1221" y="1672"/>
                </a:lnTo>
                <a:lnTo>
                  <a:pt x="1212" y="1666"/>
                </a:lnTo>
                <a:lnTo>
                  <a:pt x="1202" y="1656"/>
                </a:lnTo>
                <a:lnTo>
                  <a:pt x="1198" y="1652"/>
                </a:lnTo>
                <a:lnTo>
                  <a:pt x="1196" y="1649"/>
                </a:lnTo>
                <a:lnTo>
                  <a:pt x="1191" y="1649"/>
                </a:lnTo>
                <a:lnTo>
                  <a:pt x="1177" y="1647"/>
                </a:lnTo>
                <a:lnTo>
                  <a:pt x="1161" y="1645"/>
                </a:lnTo>
                <a:lnTo>
                  <a:pt x="1149" y="1645"/>
                </a:lnTo>
                <a:lnTo>
                  <a:pt x="1140" y="1647"/>
                </a:lnTo>
                <a:lnTo>
                  <a:pt x="1131" y="1656"/>
                </a:lnTo>
                <a:lnTo>
                  <a:pt x="1124" y="1666"/>
                </a:lnTo>
                <a:lnTo>
                  <a:pt x="1117" y="1672"/>
                </a:lnTo>
                <a:lnTo>
                  <a:pt x="1113" y="1677"/>
                </a:lnTo>
                <a:lnTo>
                  <a:pt x="1108" y="1686"/>
                </a:lnTo>
                <a:lnTo>
                  <a:pt x="1106" y="1696"/>
                </a:lnTo>
                <a:lnTo>
                  <a:pt x="1103" y="1700"/>
                </a:lnTo>
                <a:lnTo>
                  <a:pt x="1085" y="1707"/>
                </a:lnTo>
                <a:lnTo>
                  <a:pt x="1071" y="1707"/>
                </a:lnTo>
                <a:lnTo>
                  <a:pt x="1071" y="1702"/>
                </a:lnTo>
                <a:lnTo>
                  <a:pt x="1066" y="1693"/>
                </a:lnTo>
                <a:lnTo>
                  <a:pt x="1064" y="1684"/>
                </a:lnTo>
                <a:lnTo>
                  <a:pt x="1060" y="1679"/>
                </a:lnTo>
                <a:lnTo>
                  <a:pt x="1053" y="1677"/>
                </a:lnTo>
                <a:lnTo>
                  <a:pt x="1043" y="1672"/>
                </a:lnTo>
                <a:lnTo>
                  <a:pt x="1034" y="1668"/>
                </a:lnTo>
                <a:lnTo>
                  <a:pt x="1027" y="1663"/>
                </a:lnTo>
                <a:lnTo>
                  <a:pt x="1018" y="1656"/>
                </a:lnTo>
                <a:lnTo>
                  <a:pt x="1011" y="1645"/>
                </a:lnTo>
                <a:lnTo>
                  <a:pt x="1004" y="1626"/>
                </a:lnTo>
                <a:lnTo>
                  <a:pt x="1002" y="1606"/>
                </a:lnTo>
                <a:lnTo>
                  <a:pt x="1000" y="1592"/>
                </a:lnTo>
                <a:lnTo>
                  <a:pt x="997" y="1587"/>
                </a:lnTo>
                <a:lnTo>
                  <a:pt x="995" y="1590"/>
                </a:lnTo>
                <a:lnTo>
                  <a:pt x="993" y="1592"/>
                </a:lnTo>
                <a:lnTo>
                  <a:pt x="988" y="1573"/>
                </a:lnTo>
                <a:lnTo>
                  <a:pt x="972" y="1553"/>
                </a:lnTo>
                <a:lnTo>
                  <a:pt x="963" y="1555"/>
                </a:lnTo>
                <a:lnTo>
                  <a:pt x="961" y="1553"/>
                </a:lnTo>
                <a:lnTo>
                  <a:pt x="956" y="1546"/>
                </a:lnTo>
                <a:lnTo>
                  <a:pt x="951" y="1539"/>
                </a:lnTo>
                <a:lnTo>
                  <a:pt x="949" y="1530"/>
                </a:lnTo>
                <a:lnTo>
                  <a:pt x="944" y="1520"/>
                </a:lnTo>
                <a:lnTo>
                  <a:pt x="935" y="1514"/>
                </a:lnTo>
                <a:lnTo>
                  <a:pt x="928" y="1509"/>
                </a:lnTo>
                <a:lnTo>
                  <a:pt x="924" y="1507"/>
                </a:lnTo>
                <a:lnTo>
                  <a:pt x="912" y="1495"/>
                </a:lnTo>
                <a:lnTo>
                  <a:pt x="912" y="1477"/>
                </a:lnTo>
                <a:lnTo>
                  <a:pt x="901" y="1467"/>
                </a:lnTo>
                <a:close/>
              </a:path>
            </a:pathLst>
          </a:custGeom>
          <a:solidFill>
            <a:srgbClr val="C2DEEA"/>
          </a:solidFill>
          <a:ln w="9525">
            <a:noFill/>
            <a:round/>
            <a:headEnd/>
            <a:tailEnd/>
          </a:ln>
        </p:spPr>
        <p:txBody>
          <a:bodyPr/>
          <a:lstStyle/>
          <a:p>
            <a:endParaRPr lang="en-US"/>
          </a:p>
        </p:txBody>
      </p:sp>
      <p:sp>
        <p:nvSpPr>
          <p:cNvPr id="65541" name="TextBox 14"/>
          <p:cNvSpPr txBox="1">
            <a:spLocks noChangeArrowheads="1"/>
          </p:cNvSpPr>
          <p:nvPr/>
        </p:nvSpPr>
        <p:spPr bwMode="auto">
          <a:xfrm>
            <a:off x="1335088" y="3586163"/>
            <a:ext cx="2362200" cy="1016000"/>
          </a:xfrm>
          <a:prstGeom prst="rect">
            <a:avLst/>
          </a:prstGeom>
          <a:solidFill>
            <a:schemeClr val="accent2"/>
          </a:solidFill>
          <a:ln w="9525">
            <a:solidFill>
              <a:srgbClr val="004165"/>
            </a:solidFill>
            <a:miter lim="800000"/>
            <a:headEnd/>
            <a:tailEnd/>
          </a:ln>
        </p:spPr>
        <p:txBody>
          <a:bodyPr>
            <a:spAutoFit/>
          </a:bodyPr>
          <a:lstStyle/>
          <a:p>
            <a:pPr algn="ctr"/>
            <a:r>
              <a:rPr lang="en-US" sz="1200" u="sng">
                <a:solidFill>
                  <a:schemeClr val="bg1"/>
                </a:solidFill>
                <a:latin typeface="Cambria" pitchFamily="18" charset="0"/>
              </a:rPr>
              <a:t>East End Crossing P3</a:t>
            </a:r>
          </a:p>
          <a:p>
            <a:pPr algn="ctr"/>
            <a:r>
              <a:rPr lang="en-US" sz="1200">
                <a:solidFill>
                  <a:schemeClr val="bg1"/>
                </a:solidFill>
                <a:latin typeface="Cambria" pitchFamily="18" charset="0"/>
              </a:rPr>
              <a:t>$763 million</a:t>
            </a:r>
          </a:p>
          <a:p>
            <a:pPr algn="ctr"/>
            <a:r>
              <a:rPr lang="en-US" sz="1200">
                <a:solidFill>
                  <a:schemeClr val="bg1"/>
                </a:solidFill>
                <a:latin typeface="Cambria" pitchFamily="18" charset="0"/>
              </a:rPr>
              <a:t>Availability/Milestone Payments</a:t>
            </a:r>
          </a:p>
          <a:p>
            <a:pPr algn="ctr"/>
            <a:r>
              <a:rPr lang="en-US" sz="1200">
                <a:solidFill>
                  <a:schemeClr val="bg1"/>
                </a:solidFill>
                <a:latin typeface="Cambria" pitchFamily="18" charset="0"/>
              </a:rPr>
              <a:t>PABs</a:t>
            </a:r>
          </a:p>
          <a:p>
            <a:pPr algn="ctr"/>
            <a:r>
              <a:rPr lang="en-US" sz="1200">
                <a:solidFill>
                  <a:schemeClr val="bg1"/>
                </a:solidFill>
                <a:latin typeface="Cambria" pitchFamily="18" charset="0"/>
              </a:rPr>
              <a:t>March 2013</a:t>
            </a:r>
          </a:p>
        </p:txBody>
      </p:sp>
      <p:sp>
        <p:nvSpPr>
          <p:cNvPr id="16" name="Freeform 15"/>
          <p:cNvSpPr/>
          <p:nvPr/>
        </p:nvSpPr>
        <p:spPr>
          <a:xfrm flipH="1">
            <a:off x="1333500" y="3227388"/>
            <a:ext cx="3125788" cy="357187"/>
          </a:xfrm>
          <a:custGeom>
            <a:avLst/>
            <a:gdLst>
              <a:gd name="connsiteX0" fmla="*/ 0 w 2381061"/>
              <a:gd name="connsiteY0" fmla="*/ 9053 h 1249378"/>
              <a:gd name="connsiteX1" fmla="*/ 2381061 w 2381061"/>
              <a:gd name="connsiteY1" fmla="*/ 0 h 1249378"/>
              <a:gd name="connsiteX2" fmla="*/ 307818 w 2381061"/>
              <a:gd name="connsiteY2" fmla="*/ 1249378 h 1249378"/>
              <a:gd name="connsiteX3" fmla="*/ 0 w 2381061"/>
              <a:gd name="connsiteY3" fmla="*/ 9053 h 1249378"/>
              <a:gd name="connsiteX0" fmla="*/ 557746 w 2938807"/>
              <a:gd name="connsiteY0" fmla="*/ 9053 h 1205308"/>
              <a:gd name="connsiteX1" fmla="*/ 2938807 w 2938807"/>
              <a:gd name="connsiteY1" fmla="*/ 0 h 1205308"/>
              <a:gd name="connsiteX2" fmla="*/ 0 w 2938807"/>
              <a:gd name="connsiteY2" fmla="*/ 1205308 h 1205308"/>
              <a:gd name="connsiteX3" fmla="*/ 557746 w 2938807"/>
              <a:gd name="connsiteY3" fmla="*/ 9053 h 1205308"/>
              <a:gd name="connsiteX0" fmla="*/ 621524 w 3002585"/>
              <a:gd name="connsiteY0" fmla="*/ 9053 h 1584313"/>
              <a:gd name="connsiteX1" fmla="*/ 3002585 w 3002585"/>
              <a:gd name="connsiteY1" fmla="*/ 0 h 1584313"/>
              <a:gd name="connsiteX2" fmla="*/ 0 w 3002585"/>
              <a:gd name="connsiteY2" fmla="*/ 1584313 h 1584313"/>
              <a:gd name="connsiteX3" fmla="*/ 621524 w 3002585"/>
              <a:gd name="connsiteY3" fmla="*/ 9053 h 1584313"/>
              <a:gd name="connsiteX0" fmla="*/ 985973 w 3002585"/>
              <a:gd name="connsiteY0" fmla="*/ 2106803 h 2106803"/>
              <a:gd name="connsiteX1" fmla="*/ 3002585 w 3002585"/>
              <a:gd name="connsiteY1" fmla="*/ 0 h 2106803"/>
              <a:gd name="connsiteX2" fmla="*/ 0 w 3002585"/>
              <a:gd name="connsiteY2" fmla="*/ 1584313 h 2106803"/>
              <a:gd name="connsiteX3" fmla="*/ 985973 w 3002585"/>
              <a:gd name="connsiteY3" fmla="*/ 2106803 h 2106803"/>
              <a:gd name="connsiteX0" fmla="*/ 985973 w 3376144"/>
              <a:gd name="connsiteY0" fmla="*/ 522490 h 522490"/>
              <a:gd name="connsiteX1" fmla="*/ 3376144 w 3376144"/>
              <a:gd name="connsiteY1" fmla="*/ 522251 h 522490"/>
              <a:gd name="connsiteX2" fmla="*/ 0 w 3376144"/>
              <a:gd name="connsiteY2" fmla="*/ 0 h 522490"/>
              <a:gd name="connsiteX3" fmla="*/ 985973 w 3376144"/>
              <a:gd name="connsiteY3" fmla="*/ 522490 h 522490"/>
              <a:gd name="connsiteX0" fmla="*/ 1000352 w 3376144"/>
              <a:gd name="connsiteY0" fmla="*/ 508580 h 522251"/>
              <a:gd name="connsiteX1" fmla="*/ 3376144 w 3376144"/>
              <a:gd name="connsiteY1" fmla="*/ 522251 h 522251"/>
              <a:gd name="connsiteX2" fmla="*/ 0 w 3376144"/>
              <a:gd name="connsiteY2" fmla="*/ 0 h 522251"/>
              <a:gd name="connsiteX3" fmla="*/ 1000352 w 3376144"/>
              <a:gd name="connsiteY3" fmla="*/ 508580 h 522251"/>
              <a:gd name="connsiteX0" fmla="*/ 1000352 w 3383334"/>
              <a:gd name="connsiteY0" fmla="*/ 508580 h 508580"/>
              <a:gd name="connsiteX1" fmla="*/ 3383334 w 3383334"/>
              <a:gd name="connsiteY1" fmla="*/ 506023 h 508580"/>
              <a:gd name="connsiteX2" fmla="*/ 0 w 3383334"/>
              <a:gd name="connsiteY2" fmla="*/ 0 h 508580"/>
              <a:gd name="connsiteX3" fmla="*/ 1000352 w 3383334"/>
              <a:gd name="connsiteY3" fmla="*/ 508580 h 508580"/>
              <a:gd name="connsiteX0" fmla="*/ 763105 w 3146087"/>
              <a:gd name="connsiteY0" fmla="*/ 348619 h 348619"/>
              <a:gd name="connsiteX1" fmla="*/ 3146087 w 3146087"/>
              <a:gd name="connsiteY1" fmla="*/ 346062 h 348619"/>
              <a:gd name="connsiteX2" fmla="*/ 0 w 3146087"/>
              <a:gd name="connsiteY2" fmla="*/ 0 h 348619"/>
              <a:gd name="connsiteX3" fmla="*/ 763105 w 3146087"/>
              <a:gd name="connsiteY3" fmla="*/ 348619 h 348619"/>
            </a:gdLst>
            <a:ahLst/>
            <a:cxnLst>
              <a:cxn ang="0">
                <a:pos x="connsiteX0" y="connsiteY0"/>
              </a:cxn>
              <a:cxn ang="0">
                <a:pos x="connsiteX1" y="connsiteY1"/>
              </a:cxn>
              <a:cxn ang="0">
                <a:pos x="connsiteX2" y="connsiteY2"/>
              </a:cxn>
              <a:cxn ang="0">
                <a:pos x="connsiteX3" y="connsiteY3"/>
              </a:cxn>
            </a:cxnLst>
            <a:rect l="l" t="t" r="r" b="b"/>
            <a:pathLst>
              <a:path w="3146087" h="348619">
                <a:moveTo>
                  <a:pt x="763105" y="348619"/>
                </a:moveTo>
                <a:lnTo>
                  <a:pt x="3146087" y="346062"/>
                </a:lnTo>
                <a:lnTo>
                  <a:pt x="0" y="0"/>
                </a:lnTo>
                <a:lnTo>
                  <a:pt x="763105" y="348619"/>
                </a:lnTo>
                <a:close/>
              </a:path>
            </a:pathLst>
          </a:custGeom>
          <a:solidFill>
            <a:srgbClr val="9A9B9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anchor="ctr"/>
          <a:lstStyle/>
          <a:p>
            <a:pPr algn="ctr" defTabSz="914164" fontAlgn="auto">
              <a:spcBef>
                <a:spcPts val="0"/>
              </a:spcBef>
              <a:spcAft>
                <a:spcPts val="0"/>
              </a:spcAft>
              <a:defRPr/>
            </a:pPr>
            <a:endParaRPr lang="en-US" sz="900" b="1" dirty="0">
              <a:solidFill>
                <a:schemeClr val="accent2"/>
              </a:solidFill>
            </a:endParaRPr>
          </a:p>
        </p:txBody>
      </p:sp>
      <p:sp>
        <p:nvSpPr>
          <p:cNvPr id="65543" name="TextBox 16"/>
          <p:cNvSpPr txBox="1">
            <a:spLocks noChangeArrowheads="1"/>
          </p:cNvSpPr>
          <p:nvPr/>
        </p:nvSpPr>
        <p:spPr bwMode="auto">
          <a:xfrm>
            <a:off x="6096000" y="4132263"/>
            <a:ext cx="2362200" cy="1014412"/>
          </a:xfrm>
          <a:prstGeom prst="rect">
            <a:avLst/>
          </a:prstGeom>
          <a:solidFill>
            <a:srgbClr val="9A9B9C"/>
          </a:solidFill>
          <a:ln w="9525">
            <a:noFill/>
            <a:miter lim="800000"/>
            <a:headEnd/>
            <a:tailEnd/>
          </a:ln>
        </p:spPr>
        <p:txBody>
          <a:bodyPr>
            <a:spAutoFit/>
          </a:bodyPr>
          <a:lstStyle/>
          <a:p>
            <a:pPr algn="ctr"/>
            <a:r>
              <a:rPr lang="en-US" sz="1200" u="sng">
                <a:solidFill>
                  <a:schemeClr val="bg1"/>
                </a:solidFill>
                <a:latin typeface="Cambria" pitchFamily="18" charset="0"/>
              </a:rPr>
              <a:t>Mid-Currituck Bridge P3</a:t>
            </a:r>
          </a:p>
          <a:p>
            <a:pPr algn="ctr"/>
            <a:r>
              <a:rPr lang="en-US" sz="1200">
                <a:solidFill>
                  <a:schemeClr val="bg1"/>
                </a:solidFill>
                <a:latin typeface="Cambria" pitchFamily="18" charset="0"/>
              </a:rPr>
              <a:t>$549 million (est.)</a:t>
            </a:r>
          </a:p>
          <a:p>
            <a:pPr algn="ctr"/>
            <a:r>
              <a:rPr lang="en-US" sz="1200">
                <a:solidFill>
                  <a:schemeClr val="bg1"/>
                </a:solidFill>
                <a:latin typeface="Cambria" pitchFamily="18" charset="0"/>
              </a:rPr>
              <a:t>Toll Revenue/NCDOT Support</a:t>
            </a:r>
          </a:p>
          <a:p>
            <a:pPr algn="ctr"/>
            <a:r>
              <a:rPr lang="en-US" sz="1200">
                <a:solidFill>
                  <a:schemeClr val="bg1"/>
                </a:solidFill>
                <a:latin typeface="Cambria" pitchFamily="18" charset="0"/>
              </a:rPr>
              <a:t>Funding Structure TBD</a:t>
            </a:r>
          </a:p>
          <a:p>
            <a:pPr algn="ctr"/>
            <a:r>
              <a:rPr lang="en-US" sz="1200">
                <a:solidFill>
                  <a:schemeClr val="bg1"/>
                </a:solidFill>
                <a:latin typeface="Cambria" pitchFamily="18" charset="0"/>
              </a:rPr>
              <a:t>On Hold for NCDOT Prioritization</a:t>
            </a:r>
          </a:p>
        </p:txBody>
      </p:sp>
      <p:sp>
        <p:nvSpPr>
          <p:cNvPr id="18" name="Freeform 17"/>
          <p:cNvSpPr/>
          <p:nvPr/>
        </p:nvSpPr>
        <p:spPr>
          <a:xfrm>
            <a:off x="5434013" y="3325813"/>
            <a:ext cx="3024187" cy="806450"/>
          </a:xfrm>
          <a:custGeom>
            <a:avLst/>
            <a:gdLst>
              <a:gd name="connsiteX0" fmla="*/ 0 w 2381061"/>
              <a:gd name="connsiteY0" fmla="*/ 9053 h 1249378"/>
              <a:gd name="connsiteX1" fmla="*/ 2381061 w 2381061"/>
              <a:gd name="connsiteY1" fmla="*/ 0 h 1249378"/>
              <a:gd name="connsiteX2" fmla="*/ 307818 w 2381061"/>
              <a:gd name="connsiteY2" fmla="*/ 1249378 h 1249378"/>
              <a:gd name="connsiteX3" fmla="*/ 0 w 2381061"/>
              <a:gd name="connsiteY3" fmla="*/ 9053 h 1249378"/>
              <a:gd name="connsiteX0" fmla="*/ 18107 w 2399168"/>
              <a:gd name="connsiteY0" fmla="*/ 389299 h 389299"/>
              <a:gd name="connsiteX1" fmla="*/ 2399168 w 2399168"/>
              <a:gd name="connsiteY1" fmla="*/ 380246 h 389299"/>
              <a:gd name="connsiteX2" fmla="*/ 0 w 2399168"/>
              <a:gd name="connsiteY2" fmla="*/ 0 h 389299"/>
              <a:gd name="connsiteX3" fmla="*/ 18107 w 2399168"/>
              <a:gd name="connsiteY3" fmla="*/ 389299 h 389299"/>
              <a:gd name="connsiteX0" fmla="*/ 32394 w 2399168"/>
              <a:gd name="connsiteY0" fmla="*/ 389299 h 389299"/>
              <a:gd name="connsiteX1" fmla="*/ 2399168 w 2399168"/>
              <a:gd name="connsiteY1" fmla="*/ 380246 h 389299"/>
              <a:gd name="connsiteX2" fmla="*/ 0 w 2399168"/>
              <a:gd name="connsiteY2" fmla="*/ 0 h 389299"/>
              <a:gd name="connsiteX3" fmla="*/ 32394 w 2399168"/>
              <a:gd name="connsiteY3" fmla="*/ 389299 h 389299"/>
              <a:gd name="connsiteX0" fmla="*/ 648030 w 3014804"/>
              <a:gd name="connsiteY0" fmla="*/ 1611517 h 1611517"/>
              <a:gd name="connsiteX1" fmla="*/ 3014804 w 3014804"/>
              <a:gd name="connsiteY1" fmla="*/ 1602464 h 1611517"/>
              <a:gd name="connsiteX2" fmla="*/ 0 w 3014804"/>
              <a:gd name="connsiteY2" fmla="*/ 0 h 1611517"/>
              <a:gd name="connsiteX3" fmla="*/ 648030 w 3014804"/>
              <a:gd name="connsiteY3" fmla="*/ 1611517 h 1611517"/>
              <a:gd name="connsiteX0" fmla="*/ 657084 w 3023858"/>
              <a:gd name="connsiteY0" fmla="*/ 805759 h 805759"/>
              <a:gd name="connsiteX1" fmla="*/ 3023858 w 3023858"/>
              <a:gd name="connsiteY1" fmla="*/ 796706 h 805759"/>
              <a:gd name="connsiteX2" fmla="*/ 0 w 3023858"/>
              <a:gd name="connsiteY2" fmla="*/ 0 h 805759"/>
              <a:gd name="connsiteX3" fmla="*/ 657084 w 3023858"/>
              <a:gd name="connsiteY3" fmla="*/ 805759 h 805759"/>
              <a:gd name="connsiteX0" fmla="*/ 657084 w 3023858"/>
              <a:gd name="connsiteY0" fmla="*/ 805759 h 806231"/>
              <a:gd name="connsiteX1" fmla="*/ 3023858 w 3023858"/>
              <a:gd name="connsiteY1" fmla="*/ 806231 h 806231"/>
              <a:gd name="connsiteX2" fmla="*/ 0 w 3023858"/>
              <a:gd name="connsiteY2" fmla="*/ 0 h 806231"/>
              <a:gd name="connsiteX3" fmla="*/ 657084 w 3023858"/>
              <a:gd name="connsiteY3" fmla="*/ 805759 h 806231"/>
            </a:gdLst>
            <a:ahLst/>
            <a:cxnLst>
              <a:cxn ang="0">
                <a:pos x="connsiteX0" y="connsiteY0"/>
              </a:cxn>
              <a:cxn ang="0">
                <a:pos x="connsiteX1" y="connsiteY1"/>
              </a:cxn>
              <a:cxn ang="0">
                <a:pos x="connsiteX2" y="connsiteY2"/>
              </a:cxn>
              <a:cxn ang="0">
                <a:pos x="connsiteX3" y="connsiteY3"/>
              </a:cxn>
            </a:cxnLst>
            <a:rect l="l" t="t" r="r" b="b"/>
            <a:pathLst>
              <a:path w="3023858" h="806231">
                <a:moveTo>
                  <a:pt x="657084" y="805759"/>
                </a:moveTo>
                <a:lnTo>
                  <a:pt x="3023858" y="806231"/>
                </a:lnTo>
                <a:lnTo>
                  <a:pt x="0" y="0"/>
                </a:lnTo>
                <a:lnTo>
                  <a:pt x="657084" y="805759"/>
                </a:lnTo>
                <a:close/>
              </a:path>
            </a:pathLst>
          </a:custGeom>
          <a:solidFill>
            <a:srgbClr val="9A9B9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anchor="ctr"/>
          <a:lstStyle/>
          <a:p>
            <a:pPr algn="ctr" defTabSz="914164" fontAlgn="auto">
              <a:spcBef>
                <a:spcPts val="0"/>
              </a:spcBef>
              <a:spcAft>
                <a:spcPts val="0"/>
              </a:spcAft>
              <a:defRPr/>
            </a:pPr>
            <a:endParaRPr lang="en-US" sz="900" b="1" dirty="0">
              <a:solidFill>
                <a:schemeClr val="accent2"/>
              </a:solidFill>
            </a:endParaRPr>
          </a:p>
        </p:txBody>
      </p:sp>
      <p:sp>
        <p:nvSpPr>
          <p:cNvPr id="65545" name="TextBox 18"/>
          <p:cNvSpPr txBox="1">
            <a:spLocks noChangeArrowheads="1"/>
          </p:cNvSpPr>
          <p:nvPr/>
        </p:nvSpPr>
        <p:spPr bwMode="auto">
          <a:xfrm>
            <a:off x="3427413" y="5308600"/>
            <a:ext cx="2362200" cy="1016000"/>
          </a:xfrm>
          <a:prstGeom prst="rect">
            <a:avLst/>
          </a:prstGeom>
          <a:solidFill>
            <a:schemeClr val="accent2"/>
          </a:solidFill>
          <a:ln w="9525">
            <a:solidFill>
              <a:srgbClr val="004165"/>
            </a:solidFill>
            <a:miter lim="800000"/>
            <a:headEnd/>
            <a:tailEnd/>
          </a:ln>
        </p:spPr>
        <p:txBody>
          <a:bodyPr>
            <a:spAutoFit/>
          </a:bodyPr>
          <a:lstStyle/>
          <a:p>
            <a:pPr algn="ctr"/>
            <a:r>
              <a:rPr lang="en-US" sz="1200" u="sng">
                <a:solidFill>
                  <a:schemeClr val="bg1"/>
                </a:solidFill>
                <a:latin typeface="Cambria" pitchFamily="18" charset="0"/>
              </a:rPr>
              <a:t>Port of Miami Tunnel P3</a:t>
            </a:r>
          </a:p>
          <a:p>
            <a:pPr algn="ctr"/>
            <a:r>
              <a:rPr lang="en-US" sz="1200">
                <a:solidFill>
                  <a:schemeClr val="bg1"/>
                </a:solidFill>
                <a:latin typeface="Cambria" pitchFamily="18" charset="0"/>
              </a:rPr>
              <a:t>$860 million</a:t>
            </a:r>
          </a:p>
          <a:p>
            <a:pPr algn="ctr"/>
            <a:r>
              <a:rPr lang="en-US" sz="1200">
                <a:solidFill>
                  <a:schemeClr val="bg1"/>
                </a:solidFill>
                <a:latin typeface="Cambria" pitchFamily="18" charset="0"/>
              </a:rPr>
              <a:t>Availability/Milestone Payments TIFIA/Bank Debt</a:t>
            </a:r>
          </a:p>
          <a:p>
            <a:pPr algn="ctr"/>
            <a:r>
              <a:rPr lang="en-US" sz="1200">
                <a:solidFill>
                  <a:schemeClr val="bg1"/>
                </a:solidFill>
                <a:latin typeface="Cambria" pitchFamily="18" charset="0"/>
              </a:rPr>
              <a:t>October 2009</a:t>
            </a:r>
          </a:p>
        </p:txBody>
      </p:sp>
      <p:sp>
        <p:nvSpPr>
          <p:cNvPr id="20" name="Freeform 19"/>
          <p:cNvSpPr/>
          <p:nvPr/>
        </p:nvSpPr>
        <p:spPr>
          <a:xfrm>
            <a:off x="3422650" y="4535488"/>
            <a:ext cx="2366963" cy="768350"/>
          </a:xfrm>
          <a:custGeom>
            <a:avLst/>
            <a:gdLst>
              <a:gd name="connsiteX0" fmla="*/ 0 w 2381061"/>
              <a:gd name="connsiteY0" fmla="*/ 9053 h 1249378"/>
              <a:gd name="connsiteX1" fmla="*/ 2381061 w 2381061"/>
              <a:gd name="connsiteY1" fmla="*/ 0 h 1249378"/>
              <a:gd name="connsiteX2" fmla="*/ 307818 w 2381061"/>
              <a:gd name="connsiteY2" fmla="*/ 1249378 h 1249378"/>
              <a:gd name="connsiteX3" fmla="*/ 0 w 2381061"/>
              <a:gd name="connsiteY3" fmla="*/ 9053 h 1249378"/>
              <a:gd name="connsiteX0" fmla="*/ 18107 w 2399168"/>
              <a:gd name="connsiteY0" fmla="*/ 389299 h 389299"/>
              <a:gd name="connsiteX1" fmla="*/ 2399168 w 2399168"/>
              <a:gd name="connsiteY1" fmla="*/ 380246 h 389299"/>
              <a:gd name="connsiteX2" fmla="*/ 0 w 2399168"/>
              <a:gd name="connsiteY2" fmla="*/ 0 h 389299"/>
              <a:gd name="connsiteX3" fmla="*/ 18107 w 2399168"/>
              <a:gd name="connsiteY3" fmla="*/ 389299 h 389299"/>
              <a:gd name="connsiteX0" fmla="*/ 32394 w 2399168"/>
              <a:gd name="connsiteY0" fmla="*/ 389299 h 389299"/>
              <a:gd name="connsiteX1" fmla="*/ 2399168 w 2399168"/>
              <a:gd name="connsiteY1" fmla="*/ 380246 h 389299"/>
              <a:gd name="connsiteX2" fmla="*/ 0 w 2399168"/>
              <a:gd name="connsiteY2" fmla="*/ 0 h 389299"/>
              <a:gd name="connsiteX3" fmla="*/ 32394 w 2399168"/>
              <a:gd name="connsiteY3" fmla="*/ 389299 h 389299"/>
              <a:gd name="connsiteX0" fmla="*/ 0 w 2366774"/>
              <a:gd name="connsiteY0" fmla="*/ 769544 h 769544"/>
              <a:gd name="connsiteX1" fmla="*/ 2366774 w 2366774"/>
              <a:gd name="connsiteY1" fmla="*/ 760491 h 769544"/>
              <a:gd name="connsiteX2" fmla="*/ 1805460 w 2366774"/>
              <a:gd name="connsiteY2" fmla="*/ 0 h 769544"/>
              <a:gd name="connsiteX3" fmla="*/ 0 w 2366774"/>
              <a:gd name="connsiteY3" fmla="*/ 769544 h 769544"/>
            </a:gdLst>
            <a:ahLst/>
            <a:cxnLst>
              <a:cxn ang="0">
                <a:pos x="connsiteX0" y="connsiteY0"/>
              </a:cxn>
              <a:cxn ang="0">
                <a:pos x="connsiteX1" y="connsiteY1"/>
              </a:cxn>
              <a:cxn ang="0">
                <a:pos x="connsiteX2" y="connsiteY2"/>
              </a:cxn>
              <a:cxn ang="0">
                <a:pos x="connsiteX3" y="connsiteY3"/>
              </a:cxn>
            </a:cxnLst>
            <a:rect l="l" t="t" r="r" b="b"/>
            <a:pathLst>
              <a:path w="2366774" h="769544">
                <a:moveTo>
                  <a:pt x="0" y="769544"/>
                </a:moveTo>
                <a:lnTo>
                  <a:pt x="2366774" y="760491"/>
                </a:lnTo>
                <a:lnTo>
                  <a:pt x="1805460" y="0"/>
                </a:lnTo>
                <a:lnTo>
                  <a:pt x="0" y="769544"/>
                </a:lnTo>
                <a:close/>
              </a:path>
            </a:pathLst>
          </a:custGeom>
          <a:solidFill>
            <a:srgbClr val="9A9B9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anchor="ctr"/>
          <a:lstStyle/>
          <a:p>
            <a:pPr algn="ctr" defTabSz="914164" fontAlgn="auto">
              <a:spcBef>
                <a:spcPts val="0"/>
              </a:spcBef>
              <a:spcAft>
                <a:spcPts val="0"/>
              </a:spcAft>
              <a:defRPr/>
            </a:pPr>
            <a:endParaRPr lang="en-US" sz="900" b="1" dirty="0">
              <a:solidFill>
                <a:schemeClr val="accent2"/>
              </a:solidFill>
            </a:endParaRPr>
          </a:p>
        </p:txBody>
      </p:sp>
      <p:sp>
        <p:nvSpPr>
          <p:cNvPr id="22" name="Freeform 21"/>
          <p:cNvSpPr/>
          <p:nvPr/>
        </p:nvSpPr>
        <p:spPr>
          <a:xfrm flipV="1">
            <a:off x="2312988" y="2038350"/>
            <a:ext cx="3100387" cy="1185863"/>
          </a:xfrm>
          <a:custGeom>
            <a:avLst/>
            <a:gdLst>
              <a:gd name="connsiteX0" fmla="*/ 0 w 2381061"/>
              <a:gd name="connsiteY0" fmla="*/ 9053 h 1249378"/>
              <a:gd name="connsiteX1" fmla="*/ 2381061 w 2381061"/>
              <a:gd name="connsiteY1" fmla="*/ 0 h 1249378"/>
              <a:gd name="connsiteX2" fmla="*/ 307818 w 2381061"/>
              <a:gd name="connsiteY2" fmla="*/ 1249378 h 1249378"/>
              <a:gd name="connsiteX3" fmla="*/ 0 w 2381061"/>
              <a:gd name="connsiteY3" fmla="*/ 9053 h 1249378"/>
              <a:gd name="connsiteX0" fmla="*/ 18107 w 2399168"/>
              <a:gd name="connsiteY0" fmla="*/ 389299 h 389299"/>
              <a:gd name="connsiteX1" fmla="*/ 2399168 w 2399168"/>
              <a:gd name="connsiteY1" fmla="*/ 380246 h 389299"/>
              <a:gd name="connsiteX2" fmla="*/ 0 w 2399168"/>
              <a:gd name="connsiteY2" fmla="*/ 0 h 389299"/>
              <a:gd name="connsiteX3" fmla="*/ 18107 w 2399168"/>
              <a:gd name="connsiteY3" fmla="*/ 389299 h 389299"/>
              <a:gd name="connsiteX0" fmla="*/ 32394 w 2399168"/>
              <a:gd name="connsiteY0" fmla="*/ 389299 h 389299"/>
              <a:gd name="connsiteX1" fmla="*/ 2399168 w 2399168"/>
              <a:gd name="connsiteY1" fmla="*/ 380246 h 389299"/>
              <a:gd name="connsiteX2" fmla="*/ 0 w 2399168"/>
              <a:gd name="connsiteY2" fmla="*/ 0 h 389299"/>
              <a:gd name="connsiteX3" fmla="*/ 32394 w 2399168"/>
              <a:gd name="connsiteY3" fmla="*/ 389299 h 389299"/>
              <a:gd name="connsiteX0" fmla="*/ 648030 w 3014804"/>
              <a:gd name="connsiteY0" fmla="*/ 1611517 h 1611517"/>
              <a:gd name="connsiteX1" fmla="*/ 3014804 w 3014804"/>
              <a:gd name="connsiteY1" fmla="*/ 1602464 h 1611517"/>
              <a:gd name="connsiteX2" fmla="*/ 0 w 3014804"/>
              <a:gd name="connsiteY2" fmla="*/ 0 h 1611517"/>
              <a:gd name="connsiteX3" fmla="*/ 648030 w 3014804"/>
              <a:gd name="connsiteY3" fmla="*/ 1611517 h 1611517"/>
              <a:gd name="connsiteX0" fmla="*/ 1200292 w 3567066"/>
              <a:gd name="connsiteY0" fmla="*/ 316871 h 316871"/>
              <a:gd name="connsiteX1" fmla="*/ 3567066 w 3567066"/>
              <a:gd name="connsiteY1" fmla="*/ 307818 h 316871"/>
              <a:gd name="connsiteX2" fmla="*/ 0 w 3567066"/>
              <a:gd name="connsiteY2" fmla="*/ 0 h 316871"/>
              <a:gd name="connsiteX3" fmla="*/ 1200292 w 3567066"/>
              <a:gd name="connsiteY3" fmla="*/ 316871 h 316871"/>
              <a:gd name="connsiteX0" fmla="*/ 0 w 3100104"/>
              <a:gd name="connsiteY0" fmla="*/ 1186004 h 1186004"/>
              <a:gd name="connsiteX1" fmla="*/ 2366774 w 3100104"/>
              <a:gd name="connsiteY1" fmla="*/ 1176951 h 1186004"/>
              <a:gd name="connsiteX2" fmla="*/ 3100104 w 3100104"/>
              <a:gd name="connsiteY2" fmla="*/ 0 h 1186004"/>
              <a:gd name="connsiteX3" fmla="*/ 0 w 3100104"/>
              <a:gd name="connsiteY3" fmla="*/ 1186004 h 1186004"/>
            </a:gdLst>
            <a:ahLst/>
            <a:cxnLst>
              <a:cxn ang="0">
                <a:pos x="connsiteX0" y="connsiteY0"/>
              </a:cxn>
              <a:cxn ang="0">
                <a:pos x="connsiteX1" y="connsiteY1"/>
              </a:cxn>
              <a:cxn ang="0">
                <a:pos x="connsiteX2" y="connsiteY2"/>
              </a:cxn>
              <a:cxn ang="0">
                <a:pos x="connsiteX3" y="connsiteY3"/>
              </a:cxn>
            </a:cxnLst>
            <a:rect l="l" t="t" r="r" b="b"/>
            <a:pathLst>
              <a:path w="3100104" h="1186004">
                <a:moveTo>
                  <a:pt x="0" y="1186004"/>
                </a:moveTo>
                <a:lnTo>
                  <a:pt x="2366774" y="1176951"/>
                </a:lnTo>
                <a:lnTo>
                  <a:pt x="3100104" y="0"/>
                </a:lnTo>
                <a:lnTo>
                  <a:pt x="0" y="1186004"/>
                </a:lnTo>
                <a:close/>
              </a:path>
            </a:pathLst>
          </a:custGeom>
          <a:solidFill>
            <a:srgbClr val="9A9B9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anchor="ctr"/>
          <a:lstStyle/>
          <a:p>
            <a:pPr algn="ctr" defTabSz="914164" fontAlgn="auto">
              <a:spcBef>
                <a:spcPts val="0"/>
              </a:spcBef>
              <a:spcAft>
                <a:spcPts val="0"/>
              </a:spcAft>
              <a:defRPr/>
            </a:pPr>
            <a:endParaRPr lang="en-US" sz="900" b="1" dirty="0">
              <a:solidFill>
                <a:schemeClr val="accent2"/>
              </a:solidFill>
            </a:endParaRPr>
          </a:p>
        </p:txBody>
      </p:sp>
      <p:sp>
        <p:nvSpPr>
          <p:cNvPr id="65548" name="TextBox 11"/>
          <p:cNvSpPr txBox="1">
            <a:spLocks noChangeArrowheads="1"/>
          </p:cNvSpPr>
          <p:nvPr/>
        </p:nvSpPr>
        <p:spPr bwMode="auto">
          <a:xfrm>
            <a:off x="6248400" y="669925"/>
            <a:ext cx="2362200" cy="1016000"/>
          </a:xfrm>
          <a:prstGeom prst="rect">
            <a:avLst/>
          </a:prstGeom>
          <a:solidFill>
            <a:schemeClr val="accent2"/>
          </a:solidFill>
          <a:ln w="9525">
            <a:solidFill>
              <a:srgbClr val="004165"/>
            </a:solidFill>
            <a:miter lim="800000"/>
            <a:headEnd/>
            <a:tailEnd/>
          </a:ln>
        </p:spPr>
        <p:txBody>
          <a:bodyPr>
            <a:spAutoFit/>
          </a:bodyPr>
          <a:lstStyle/>
          <a:p>
            <a:pPr algn="ctr"/>
            <a:r>
              <a:rPr lang="en-US" sz="1200" u="sng">
                <a:solidFill>
                  <a:schemeClr val="bg1"/>
                </a:solidFill>
                <a:latin typeface="Cambria" pitchFamily="18" charset="0"/>
              </a:rPr>
              <a:t>Goethals Bridge Replacement P3</a:t>
            </a:r>
          </a:p>
          <a:p>
            <a:pPr algn="ctr"/>
            <a:r>
              <a:rPr lang="en-US" sz="1200">
                <a:solidFill>
                  <a:schemeClr val="bg1"/>
                </a:solidFill>
                <a:latin typeface="Cambria" pitchFamily="18" charset="0"/>
              </a:rPr>
              <a:t>$1.5 billion</a:t>
            </a:r>
          </a:p>
          <a:p>
            <a:pPr algn="ctr"/>
            <a:r>
              <a:rPr lang="en-US" sz="1200">
                <a:solidFill>
                  <a:schemeClr val="bg1"/>
                </a:solidFill>
                <a:latin typeface="Cambria" pitchFamily="18" charset="0"/>
              </a:rPr>
              <a:t>Availability/Milestone Payments</a:t>
            </a:r>
          </a:p>
          <a:p>
            <a:pPr algn="ctr"/>
            <a:r>
              <a:rPr lang="en-US" sz="1200">
                <a:solidFill>
                  <a:schemeClr val="bg1"/>
                </a:solidFill>
                <a:latin typeface="Cambria" pitchFamily="18" charset="0"/>
              </a:rPr>
              <a:t>TIFIA/PABs</a:t>
            </a:r>
          </a:p>
          <a:p>
            <a:pPr algn="ctr"/>
            <a:r>
              <a:rPr lang="en-US" sz="1200">
                <a:solidFill>
                  <a:schemeClr val="bg1"/>
                </a:solidFill>
                <a:latin typeface="Cambria" pitchFamily="18" charset="0"/>
              </a:rPr>
              <a:t>November 2013</a:t>
            </a:r>
          </a:p>
        </p:txBody>
      </p:sp>
      <p:sp>
        <p:nvSpPr>
          <p:cNvPr id="65549" name="TextBox 20"/>
          <p:cNvSpPr txBox="1">
            <a:spLocks noChangeArrowheads="1"/>
          </p:cNvSpPr>
          <p:nvPr/>
        </p:nvSpPr>
        <p:spPr bwMode="auto">
          <a:xfrm>
            <a:off x="2317750" y="1050925"/>
            <a:ext cx="2362200" cy="1016000"/>
          </a:xfrm>
          <a:prstGeom prst="rect">
            <a:avLst/>
          </a:prstGeom>
          <a:solidFill>
            <a:schemeClr val="accent2"/>
          </a:solidFill>
          <a:ln w="9525">
            <a:solidFill>
              <a:srgbClr val="004165"/>
            </a:solidFill>
            <a:miter lim="800000"/>
            <a:headEnd/>
            <a:tailEnd/>
          </a:ln>
        </p:spPr>
        <p:txBody>
          <a:bodyPr>
            <a:spAutoFit/>
          </a:bodyPr>
          <a:lstStyle/>
          <a:p>
            <a:pPr algn="ctr"/>
            <a:r>
              <a:rPr lang="en-US" sz="1200" u="sng">
                <a:solidFill>
                  <a:schemeClr val="bg1"/>
                </a:solidFill>
                <a:latin typeface="Cambria" pitchFamily="18" charset="0"/>
              </a:rPr>
              <a:t>Midtown Tunnel P3</a:t>
            </a:r>
          </a:p>
          <a:p>
            <a:pPr algn="ctr"/>
            <a:r>
              <a:rPr lang="en-US" sz="1200">
                <a:solidFill>
                  <a:schemeClr val="bg1"/>
                </a:solidFill>
                <a:latin typeface="Cambria" pitchFamily="18" charset="0"/>
              </a:rPr>
              <a:t>$2.1 billion</a:t>
            </a:r>
          </a:p>
          <a:p>
            <a:pPr algn="ctr"/>
            <a:r>
              <a:rPr lang="en-US" sz="1200">
                <a:solidFill>
                  <a:schemeClr val="bg1"/>
                </a:solidFill>
                <a:latin typeface="Cambria" pitchFamily="18" charset="0"/>
              </a:rPr>
              <a:t>Toll Revenue</a:t>
            </a:r>
          </a:p>
          <a:p>
            <a:pPr algn="ctr"/>
            <a:r>
              <a:rPr lang="en-US" sz="1200">
                <a:solidFill>
                  <a:schemeClr val="bg1"/>
                </a:solidFill>
                <a:latin typeface="Cambria" pitchFamily="18" charset="0"/>
              </a:rPr>
              <a:t>TIFIA/PABs</a:t>
            </a:r>
          </a:p>
          <a:p>
            <a:pPr algn="ctr"/>
            <a:r>
              <a:rPr lang="en-US" sz="1200">
                <a:solidFill>
                  <a:schemeClr val="bg1"/>
                </a:solidFill>
                <a:latin typeface="Cambria" pitchFamily="18" charset="0"/>
              </a:rPr>
              <a:t>March 2012</a:t>
            </a:r>
          </a:p>
        </p:txBody>
      </p:sp>
      <p:sp>
        <p:nvSpPr>
          <p:cNvPr id="13" name="Freeform 12"/>
          <p:cNvSpPr/>
          <p:nvPr/>
        </p:nvSpPr>
        <p:spPr>
          <a:xfrm>
            <a:off x="5456238" y="1685925"/>
            <a:ext cx="3155950" cy="1047750"/>
          </a:xfrm>
          <a:custGeom>
            <a:avLst/>
            <a:gdLst>
              <a:gd name="connsiteX0" fmla="*/ 0 w 2381061"/>
              <a:gd name="connsiteY0" fmla="*/ 9053 h 1249378"/>
              <a:gd name="connsiteX1" fmla="*/ 2381061 w 2381061"/>
              <a:gd name="connsiteY1" fmla="*/ 0 h 1249378"/>
              <a:gd name="connsiteX2" fmla="*/ 307818 w 2381061"/>
              <a:gd name="connsiteY2" fmla="*/ 1249378 h 1249378"/>
              <a:gd name="connsiteX3" fmla="*/ 0 w 2381061"/>
              <a:gd name="connsiteY3" fmla="*/ 9053 h 1249378"/>
              <a:gd name="connsiteX0" fmla="*/ 787651 w 3168712"/>
              <a:gd name="connsiteY0" fmla="*/ 9053 h 1077362"/>
              <a:gd name="connsiteX1" fmla="*/ 3168712 w 3168712"/>
              <a:gd name="connsiteY1" fmla="*/ 0 h 1077362"/>
              <a:gd name="connsiteX2" fmla="*/ 0 w 3168712"/>
              <a:gd name="connsiteY2" fmla="*/ 1077362 h 1077362"/>
              <a:gd name="connsiteX3" fmla="*/ 787651 w 3168712"/>
              <a:gd name="connsiteY3" fmla="*/ 9053 h 1077362"/>
              <a:gd name="connsiteX0" fmla="*/ 787651 w 3154425"/>
              <a:gd name="connsiteY0" fmla="*/ 0 h 1068309"/>
              <a:gd name="connsiteX1" fmla="*/ 3154425 w 3154425"/>
              <a:gd name="connsiteY1" fmla="*/ 24284 h 1068309"/>
              <a:gd name="connsiteX2" fmla="*/ 0 w 3154425"/>
              <a:gd name="connsiteY2" fmla="*/ 1068309 h 1068309"/>
              <a:gd name="connsiteX3" fmla="*/ 787651 w 3154425"/>
              <a:gd name="connsiteY3" fmla="*/ 0 h 1068309"/>
              <a:gd name="connsiteX0" fmla="*/ 790032 w 3154425"/>
              <a:gd name="connsiteY0" fmla="*/ 0 h 1046878"/>
              <a:gd name="connsiteX1" fmla="*/ 3154425 w 3154425"/>
              <a:gd name="connsiteY1" fmla="*/ 2853 h 1046878"/>
              <a:gd name="connsiteX2" fmla="*/ 0 w 3154425"/>
              <a:gd name="connsiteY2" fmla="*/ 1046878 h 1046878"/>
              <a:gd name="connsiteX3" fmla="*/ 790032 w 3154425"/>
              <a:gd name="connsiteY3" fmla="*/ 0 h 1046878"/>
            </a:gdLst>
            <a:ahLst/>
            <a:cxnLst>
              <a:cxn ang="0">
                <a:pos x="connsiteX0" y="connsiteY0"/>
              </a:cxn>
              <a:cxn ang="0">
                <a:pos x="connsiteX1" y="connsiteY1"/>
              </a:cxn>
              <a:cxn ang="0">
                <a:pos x="connsiteX2" y="connsiteY2"/>
              </a:cxn>
              <a:cxn ang="0">
                <a:pos x="connsiteX3" y="connsiteY3"/>
              </a:cxn>
            </a:cxnLst>
            <a:rect l="l" t="t" r="r" b="b"/>
            <a:pathLst>
              <a:path w="3154425" h="1046878">
                <a:moveTo>
                  <a:pt x="790032" y="0"/>
                </a:moveTo>
                <a:lnTo>
                  <a:pt x="3154425" y="2853"/>
                </a:lnTo>
                <a:lnTo>
                  <a:pt x="0" y="1046878"/>
                </a:lnTo>
                <a:lnTo>
                  <a:pt x="790032" y="0"/>
                </a:lnTo>
                <a:close/>
              </a:path>
            </a:pathLst>
          </a:custGeom>
          <a:solidFill>
            <a:srgbClr val="9A9B9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anchor="ctr"/>
          <a:lstStyle/>
          <a:p>
            <a:pPr algn="ctr" defTabSz="914164" fontAlgn="auto">
              <a:spcBef>
                <a:spcPts val="0"/>
              </a:spcBef>
              <a:spcAft>
                <a:spcPts val="0"/>
              </a:spcAft>
              <a:defRPr/>
            </a:pPr>
            <a:endParaRPr lang="en-US" sz="900" b="1" dirty="0">
              <a:solidFill>
                <a:schemeClr val="accent2"/>
              </a:solidFill>
            </a:endParaRPr>
          </a:p>
        </p:txBody>
      </p:sp>
      <p:sp>
        <p:nvSpPr>
          <p:cNvPr id="3" name="Slide Number Placeholder 2"/>
          <p:cNvSpPr>
            <a:spLocks noGrp="1"/>
          </p:cNvSpPr>
          <p:nvPr>
            <p:ph type="sldNum" sz="quarter" idx="10"/>
          </p:nvPr>
        </p:nvSpPr>
        <p:spPr>
          <a:xfrm>
            <a:off x="8458200" y="6416675"/>
            <a:ext cx="457200" cy="365125"/>
          </a:xfrm>
        </p:spPr>
        <p:txBody>
          <a:bodyPr/>
          <a:lstStyle/>
          <a:p>
            <a:pPr>
              <a:defRPr/>
            </a:pPr>
            <a:fld id="{DC3E8A2B-1EC0-4B28-BD47-F1B7D5F56366}"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92100" y="100013"/>
            <a:ext cx="8166100" cy="433387"/>
          </a:xfrm>
        </p:spPr>
        <p:txBody>
          <a:bodyPr/>
          <a:lstStyle/>
          <a:p>
            <a:r>
              <a:rPr lang="en-US" sz="1800" smtClean="0"/>
              <a:t>Existing Cape Access</a:t>
            </a:r>
          </a:p>
        </p:txBody>
      </p:sp>
      <p:grpSp>
        <p:nvGrpSpPr>
          <p:cNvPr id="66562" name="Group 24"/>
          <p:cNvGrpSpPr>
            <a:grpSpLocks/>
          </p:cNvGrpSpPr>
          <p:nvPr/>
        </p:nvGrpSpPr>
        <p:grpSpPr bwMode="auto">
          <a:xfrm>
            <a:off x="1143000" y="1025525"/>
            <a:ext cx="6142038" cy="5222875"/>
            <a:chOff x="1600200" y="1208405"/>
            <a:chExt cx="6142355" cy="5222573"/>
          </a:xfrm>
        </p:grpSpPr>
        <p:pic>
          <p:nvPicPr>
            <p:cNvPr id="66564" name="Picture 2"/>
            <p:cNvPicPr>
              <a:picLocks noChangeAspect="1" noChangeArrowheads="1"/>
            </p:cNvPicPr>
            <p:nvPr/>
          </p:nvPicPr>
          <p:blipFill>
            <a:blip r:embed="rId2"/>
            <a:srcRect l="11986" t="6953" r="40192" b="6052"/>
            <a:stretch>
              <a:fillRect/>
            </a:stretch>
          </p:blipFill>
          <p:spPr bwMode="auto">
            <a:xfrm>
              <a:off x="1600200" y="1295400"/>
              <a:ext cx="5142800" cy="5135578"/>
            </a:xfrm>
            <a:prstGeom prst="rect">
              <a:avLst/>
            </a:prstGeom>
            <a:noFill/>
            <a:ln w="9525">
              <a:noFill/>
              <a:miter lim="800000"/>
              <a:headEnd/>
              <a:tailEnd/>
            </a:ln>
          </p:spPr>
        </p:pic>
        <p:sp>
          <p:nvSpPr>
            <p:cNvPr id="7" name="Rectangle 6"/>
            <p:cNvSpPr/>
            <p:nvPr/>
          </p:nvSpPr>
          <p:spPr>
            <a:xfrm>
              <a:off x="4051427" y="4664193"/>
              <a:ext cx="320692" cy="24763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040" algn="just" defTabSz="914164" fontAlgn="auto">
                <a:spcBef>
                  <a:spcPts val="0"/>
                </a:spcBef>
                <a:spcAft>
                  <a:spcPts val="0"/>
                </a:spcAft>
                <a:defRPr/>
              </a:pPr>
              <a:r>
                <a:rPr lang="en-US" sz="1100" dirty="0">
                  <a:latin typeface="Book Antiqua"/>
                  <a:ea typeface="Times New Roman"/>
                  <a:cs typeface="Times New Roman"/>
                </a:rPr>
                <a:t> </a:t>
              </a:r>
            </a:p>
          </p:txBody>
        </p:sp>
        <p:cxnSp>
          <p:nvCxnSpPr>
            <p:cNvPr id="8" name="Straight Connector 7"/>
            <p:cNvCxnSpPr/>
            <p:nvPr/>
          </p:nvCxnSpPr>
          <p:spPr>
            <a:xfrm flipV="1">
              <a:off x="4059365" y="1208405"/>
              <a:ext cx="419122" cy="34303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72118" y="3468874"/>
              <a:ext cx="3370437" cy="142073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rotWithShape="1">
            <a:blip r:embed="rId3"/>
            <a:srcRect l="6446" t="26660" r="68385" b="31488"/>
            <a:stretch/>
          </p:blipFill>
          <p:spPr bwMode="auto">
            <a:xfrm>
              <a:off x="4522939" y="1208405"/>
              <a:ext cx="3195802" cy="2220785"/>
            </a:xfrm>
            <a:prstGeom prst="rect">
              <a:avLst/>
            </a:prstGeom>
            <a:noFill/>
            <a:ln w="50800" cmpd="dbl">
              <a:solidFill>
                <a:schemeClr val="tx1">
                  <a:lumMod val="85000"/>
                  <a:lumOff val="15000"/>
                </a:schemeClr>
              </a:solidFill>
              <a:miter lim="800000"/>
              <a:headEnd/>
              <a:tailEnd/>
            </a:ln>
            <a:extLst>
              <a:ext uri="{909E8E84-426E-40DD-AFC4-6F175D3DCCD1}"/>
            </a:extLst>
          </p:spPr>
        </p:pic>
        <p:sp>
          <p:nvSpPr>
            <p:cNvPr id="11" name="Oval 10"/>
            <p:cNvSpPr/>
            <p:nvPr/>
          </p:nvSpPr>
          <p:spPr>
            <a:xfrm>
              <a:off x="6121633" y="1611607"/>
              <a:ext cx="112719" cy="1269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040" algn="just" defTabSz="914164" fontAlgn="auto">
                <a:spcBef>
                  <a:spcPts val="0"/>
                </a:spcBef>
                <a:spcAft>
                  <a:spcPts val="0"/>
                </a:spcAft>
                <a:defRPr/>
              </a:pPr>
              <a:r>
                <a:rPr lang="en-US" sz="1100" dirty="0">
                  <a:latin typeface="Book Antiqua"/>
                  <a:ea typeface="Times New Roman"/>
                  <a:cs typeface="Times New Roman"/>
                </a:rPr>
                <a:t> </a:t>
              </a:r>
            </a:p>
          </p:txBody>
        </p:sp>
        <p:sp>
          <p:nvSpPr>
            <p:cNvPr id="12" name="Oval 11"/>
            <p:cNvSpPr/>
            <p:nvPr/>
          </p:nvSpPr>
          <p:spPr>
            <a:xfrm>
              <a:off x="5710450" y="1948137"/>
              <a:ext cx="112718" cy="1254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040" algn="just" defTabSz="914164" fontAlgn="auto">
                <a:spcBef>
                  <a:spcPts val="0"/>
                </a:spcBef>
                <a:spcAft>
                  <a:spcPts val="0"/>
                </a:spcAft>
                <a:defRPr/>
              </a:pPr>
              <a:r>
                <a:rPr lang="en-US" sz="1100" dirty="0">
                  <a:latin typeface="Book Antiqua"/>
                  <a:ea typeface="Times New Roman"/>
                  <a:cs typeface="Times New Roman"/>
                </a:rPr>
                <a:t> </a:t>
              </a:r>
            </a:p>
          </p:txBody>
        </p:sp>
        <p:cxnSp>
          <p:nvCxnSpPr>
            <p:cNvPr id="13" name="Straight Connector 12"/>
            <p:cNvCxnSpPr>
              <a:stCxn id="11" idx="6"/>
            </p:cNvCxnSpPr>
            <p:nvPr/>
          </p:nvCxnSpPr>
          <p:spPr>
            <a:xfrm flipV="1">
              <a:off x="6234352" y="1573509"/>
              <a:ext cx="265126" cy="101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2" idx="3"/>
            </p:cNvCxnSpPr>
            <p:nvPr/>
          </p:nvCxnSpPr>
          <p:spPr>
            <a:xfrm flipV="1">
              <a:off x="5273865" y="2056081"/>
              <a:ext cx="452461" cy="476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573" name="TextBox 32"/>
            <p:cNvSpPr txBox="1">
              <a:spLocks noChangeArrowheads="1"/>
            </p:cNvSpPr>
            <p:nvPr/>
          </p:nvSpPr>
          <p:spPr bwMode="auto">
            <a:xfrm>
              <a:off x="4657665" y="2336413"/>
              <a:ext cx="791905" cy="475160"/>
            </a:xfrm>
            <a:prstGeom prst="rect">
              <a:avLst/>
            </a:prstGeom>
            <a:noFill/>
            <a:ln w="9525">
              <a:noFill/>
              <a:miter lim="800000"/>
              <a:headEnd/>
              <a:tailEnd/>
            </a:ln>
          </p:spPr>
          <p:txBody>
            <a:bodyPr/>
            <a:lstStyle/>
            <a:p>
              <a:pPr algn="ctr"/>
              <a:r>
                <a:rPr lang="en-US" sz="1000" b="1">
                  <a:solidFill>
                    <a:srgbClr val="000000"/>
                  </a:solidFill>
                  <a:latin typeface="Calibri" pitchFamily="34" charset="0"/>
                  <a:cs typeface="Times New Roman" pitchFamily="18" charset="0"/>
                </a:rPr>
                <a:t>Bourne Bridge</a:t>
              </a:r>
              <a:endParaRPr lang="en-US" sz="1200">
                <a:latin typeface="Times New Roman" pitchFamily="18" charset="0"/>
                <a:cs typeface="Times New Roman" pitchFamily="18" charset="0"/>
              </a:endParaRPr>
            </a:p>
          </p:txBody>
        </p:sp>
        <p:sp>
          <p:nvSpPr>
            <p:cNvPr id="66574" name="TextBox 19"/>
            <p:cNvSpPr txBox="1">
              <a:spLocks noChangeArrowheads="1"/>
            </p:cNvSpPr>
            <p:nvPr/>
          </p:nvSpPr>
          <p:spPr bwMode="auto">
            <a:xfrm>
              <a:off x="6300470" y="1295400"/>
              <a:ext cx="862330" cy="503555"/>
            </a:xfrm>
            <a:prstGeom prst="rect">
              <a:avLst/>
            </a:prstGeom>
            <a:noFill/>
            <a:ln w="9525">
              <a:noFill/>
              <a:miter lim="800000"/>
              <a:headEnd/>
              <a:tailEnd/>
            </a:ln>
          </p:spPr>
          <p:txBody>
            <a:bodyPr/>
            <a:lstStyle/>
            <a:p>
              <a:pPr algn="ctr"/>
              <a:r>
                <a:rPr lang="en-US" sz="1000" b="1">
                  <a:solidFill>
                    <a:srgbClr val="000000"/>
                  </a:solidFill>
                  <a:latin typeface="Calibri" pitchFamily="34" charset="0"/>
                  <a:cs typeface="Times New Roman" pitchFamily="18" charset="0"/>
                </a:rPr>
                <a:t>Sagamore Bridge</a:t>
              </a:r>
              <a:endParaRPr lang="en-US" sz="1200">
                <a:latin typeface="Times New Roman" pitchFamily="18" charset="0"/>
                <a:cs typeface="Times New Roman" pitchFamily="18" charset="0"/>
              </a:endParaRPr>
            </a:p>
          </p:txBody>
        </p:sp>
      </p:grpSp>
      <p:sp>
        <p:nvSpPr>
          <p:cNvPr id="3" name="Slide Number Placeholder 2"/>
          <p:cNvSpPr>
            <a:spLocks noGrp="1"/>
          </p:cNvSpPr>
          <p:nvPr>
            <p:ph type="sldNum" sz="quarter" idx="15"/>
          </p:nvPr>
        </p:nvSpPr>
        <p:spPr>
          <a:xfrm>
            <a:off x="8470900" y="6416675"/>
            <a:ext cx="444500" cy="365125"/>
          </a:xfrm>
        </p:spPr>
        <p:txBody>
          <a:bodyPr/>
          <a:lstStyle/>
          <a:p>
            <a:pPr>
              <a:defRPr/>
            </a:pPr>
            <a:fld id="{E693A276-9C75-4526-9DC6-6C0F8BBB0DD0}"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04800" y="100013"/>
            <a:ext cx="8166100" cy="433387"/>
          </a:xfrm>
        </p:spPr>
        <p:txBody>
          <a:bodyPr/>
          <a:lstStyle/>
          <a:p>
            <a:r>
              <a:rPr lang="en-US" sz="1800" smtClean="0"/>
              <a:t>Potential solutions under consideration</a:t>
            </a:r>
          </a:p>
        </p:txBody>
      </p:sp>
      <p:sp>
        <p:nvSpPr>
          <p:cNvPr id="3" name="Content Placeholder 2"/>
          <p:cNvSpPr>
            <a:spLocks noGrp="1"/>
          </p:cNvSpPr>
          <p:nvPr>
            <p:ph sz="quarter" idx="14"/>
          </p:nvPr>
        </p:nvSpPr>
        <p:spPr>
          <a:xfrm>
            <a:off x="381000" y="901700"/>
            <a:ext cx="8166100" cy="4737100"/>
          </a:xfrm>
        </p:spPr>
        <p:txBody>
          <a:bodyPr rtlCol="0">
            <a:noAutofit/>
          </a:bodyPr>
          <a:lstStyle/>
          <a:p>
            <a:pPr defTabSz="914164" fontAlgn="auto">
              <a:spcAft>
                <a:spcPts val="0"/>
              </a:spcAft>
              <a:defRPr/>
            </a:pPr>
            <a:r>
              <a:rPr dirty="0" smtClean="0">
                <a:latin typeface="Calibri" panose="020F0502020204030204" pitchFamily="34" charset="0"/>
              </a:rPr>
              <a:t>New bridge providing at least one additional lane on-Cape and one off-Cape</a:t>
            </a:r>
          </a:p>
          <a:p>
            <a:pPr marL="285750" indent="-285750" defTabSz="914164" fontAlgn="auto">
              <a:spcAft>
                <a:spcPts val="0"/>
              </a:spcAft>
              <a:buClr>
                <a:srgbClr val="004165"/>
              </a:buClr>
              <a:buFont typeface="Arial" pitchFamily="34" charset="0"/>
              <a:buChar char="•"/>
              <a:defRPr/>
            </a:pPr>
            <a:r>
              <a:rPr sz="1300" dirty="0" smtClean="0">
                <a:latin typeface="Calibri" panose="020F0502020204030204" pitchFamily="34" charset="0"/>
              </a:rPr>
              <a:t>Designed to latest safety and multimodal (auto, bicycle, pedestrian) access standards</a:t>
            </a:r>
          </a:p>
          <a:p>
            <a:pPr defTabSz="914164" fontAlgn="auto">
              <a:spcBef>
                <a:spcPts val="1800"/>
              </a:spcBef>
              <a:spcAft>
                <a:spcPts val="0"/>
              </a:spcAft>
              <a:defRPr/>
            </a:pPr>
            <a:r>
              <a:rPr dirty="0" smtClean="0">
                <a:latin typeface="Calibri" panose="020F0502020204030204" pitchFamily="34" charset="0"/>
              </a:rPr>
              <a:t>Project team is considering two possible configurations and locations</a:t>
            </a:r>
          </a:p>
          <a:p>
            <a:pPr marL="285750" indent="-285750" defTabSz="914164" fontAlgn="auto">
              <a:spcAft>
                <a:spcPts val="0"/>
              </a:spcAft>
              <a:buClr>
                <a:srgbClr val="004165"/>
              </a:buClr>
              <a:buFont typeface="Arial" pitchFamily="34" charset="0"/>
              <a:buChar char="•"/>
              <a:defRPr/>
            </a:pPr>
            <a:r>
              <a:rPr dirty="0" smtClean="0">
                <a:latin typeface="Calibri" panose="020F0502020204030204" pitchFamily="34" charset="0"/>
              </a:rPr>
              <a:t>Sagamore Twin</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New bridge located immediately west of existing Sagamore Bridge</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Three tolled lanes on-Cape traffic only on the new bridge</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Existing Sagamore converted to off-Cape traffic only (3 lanes, no tolls)</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Existing Bourne Bridge unchanged (2 lanes in each direction, no tolls)</a:t>
            </a:r>
          </a:p>
          <a:p>
            <a:pPr marL="514350" lvl="1" indent="-285750" defTabSz="914164" fontAlgn="auto">
              <a:spcAft>
                <a:spcPts val="0"/>
              </a:spcAft>
              <a:buFont typeface="Wingdings" panose="05000000000000000000" pitchFamily="2" charset="2"/>
              <a:buChar char="Ø"/>
              <a:defRPr/>
            </a:pPr>
            <a:endParaRPr dirty="0" smtClean="0">
              <a:latin typeface="Calibri" panose="020F0502020204030204" pitchFamily="34" charset="0"/>
            </a:endParaRPr>
          </a:p>
          <a:p>
            <a:pPr marL="285750" indent="-285750" defTabSz="914164" fontAlgn="auto">
              <a:spcAft>
                <a:spcPts val="0"/>
              </a:spcAft>
              <a:buClr>
                <a:srgbClr val="004165"/>
              </a:buClr>
              <a:buFont typeface="Arial" pitchFamily="34" charset="0"/>
              <a:buChar char="•"/>
              <a:defRPr/>
            </a:pPr>
            <a:r>
              <a:rPr dirty="0" smtClean="0">
                <a:latin typeface="Calibri" panose="020F0502020204030204" pitchFamily="34" charset="0"/>
              </a:rPr>
              <a:t>Mid-Canal Crossing</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New bridge located roughly midway between Sagamore and Bourne Bridges</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Two-way, [tolled] traffic with lane configuration to be determined</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Existing Sagamore and Bourne Bridges unchanged (2 lanes in each direction, no tolls)</a:t>
            </a:r>
          </a:p>
          <a:p>
            <a:pPr marL="514350" lvl="1" indent="-285750" defTabSz="914164" fontAlgn="auto">
              <a:spcAft>
                <a:spcPts val="0"/>
              </a:spcAft>
              <a:buFont typeface="Wingdings" panose="05000000000000000000" pitchFamily="2" charset="2"/>
              <a:buChar char="Ø"/>
              <a:defRPr/>
            </a:pPr>
            <a:r>
              <a:rPr dirty="0" smtClean="0">
                <a:latin typeface="Calibri" panose="020F0502020204030204" pitchFamily="34" charset="0"/>
              </a:rPr>
              <a:t>Provide opportunities for interconnection of highways</a:t>
            </a:r>
          </a:p>
          <a:p>
            <a:pPr defTabSz="914164" fontAlgn="auto">
              <a:spcBef>
                <a:spcPts val="1800"/>
              </a:spcBef>
              <a:spcAft>
                <a:spcPts val="0"/>
              </a:spcAft>
              <a:defRPr/>
            </a:pPr>
            <a:r>
              <a:rPr dirty="0" smtClean="0">
                <a:latin typeface="Calibri" panose="020F0502020204030204" pitchFamily="34" charset="0"/>
              </a:rPr>
              <a:t>Each bridge configuration includes several possible road configurations for connectivity to Routes 3 &amp; 25 on the mainland and Route 6 on the Cape</a:t>
            </a:r>
          </a:p>
        </p:txBody>
      </p:sp>
      <p:sp>
        <p:nvSpPr>
          <p:cNvPr id="5" name="Slide Number Placeholder 4"/>
          <p:cNvSpPr>
            <a:spLocks noGrp="1"/>
          </p:cNvSpPr>
          <p:nvPr>
            <p:ph type="sldNum" sz="quarter" idx="15"/>
          </p:nvPr>
        </p:nvSpPr>
        <p:spPr>
          <a:xfrm>
            <a:off x="8382000" y="6416675"/>
            <a:ext cx="533400" cy="365125"/>
          </a:xfrm>
        </p:spPr>
        <p:txBody>
          <a:bodyPr/>
          <a:lstStyle/>
          <a:p>
            <a:pPr>
              <a:defRPr/>
            </a:pPr>
            <a:fld id="{CA33F032-F88A-4AF0-8918-1CD743356FB4}"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04800" y="176213"/>
            <a:ext cx="8164513" cy="357187"/>
          </a:xfrm>
        </p:spPr>
        <p:txBody>
          <a:bodyPr/>
          <a:lstStyle/>
          <a:p>
            <a:r>
              <a:rPr lang="en-US" sz="1800" smtClean="0"/>
              <a:t>Project SPAN potential configurations</a:t>
            </a:r>
          </a:p>
        </p:txBody>
      </p:sp>
      <p:sp>
        <p:nvSpPr>
          <p:cNvPr id="3" name="Slide Number Placeholder 2"/>
          <p:cNvSpPr>
            <a:spLocks noGrp="1"/>
          </p:cNvSpPr>
          <p:nvPr>
            <p:ph type="sldNum" sz="quarter" idx="11"/>
          </p:nvPr>
        </p:nvSpPr>
        <p:spPr>
          <a:xfrm>
            <a:off x="8305800" y="6416675"/>
            <a:ext cx="609600" cy="365125"/>
          </a:xfrm>
        </p:spPr>
        <p:txBody>
          <a:bodyPr/>
          <a:lstStyle/>
          <a:p>
            <a:pPr>
              <a:defRPr/>
            </a:pPr>
            <a:fld id="{9FB4E01B-9391-4DB0-ACF2-AF51EB6E547E}" type="slidenum">
              <a:rPr lang="en-US"/>
              <a:pPr>
                <a:defRPr/>
              </a:pPr>
              <a:t>27</a:t>
            </a:fld>
            <a:endParaRPr lang="en-US" dirty="0"/>
          </a:p>
        </p:txBody>
      </p:sp>
      <p:pic>
        <p:nvPicPr>
          <p:cNvPr id="68611" name="Picture 5"/>
          <p:cNvPicPr>
            <a:picLocks noChangeAspect="1"/>
          </p:cNvPicPr>
          <p:nvPr/>
        </p:nvPicPr>
        <p:blipFill>
          <a:blip r:embed="rId2"/>
          <a:srcRect/>
          <a:stretch>
            <a:fillRect/>
          </a:stretch>
        </p:blipFill>
        <p:spPr bwMode="auto">
          <a:xfrm>
            <a:off x="1084263" y="762000"/>
            <a:ext cx="6975475"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04800" y="176213"/>
            <a:ext cx="8164513" cy="357187"/>
          </a:xfrm>
        </p:spPr>
        <p:txBody>
          <a:bodyPr/>
          <a:lstStyle/>
          <a:p>
            <a:r>
              <a:rPr lang="en-US" sz="1800" smtClean="0"/>
              <a:t>Preliminary Project Span transaction structure</a:t>
            </a:r>
          </a:p>
        </p:txBody>
      </p:sp>
      <p:sp>
        <p:nvSpPr>
          <p:cNvPr id="5" name="Content Placeholder 4"/>
          <p:cNvSpPr>
            <a:spLocks noGrp="1"/>
          </p:cNvSpPr>
          <p:nvPr>
            <p:ph sz="quarter" idx="10"/>
          </p:nvPr>
        </p:nvSpPr>
        <p:spPr>
          <a:xfrm>
            <a:off x="381000" y="762000"/>
            <a:ext cx="8166100" cy="5330825"/>
          </a:xfrm>
        </p:spPr>
        <p:txBody>
          <a:bodyPr rtlCol="0">
            <a:noAutofit/>
          </a:bodyPr>
          <a:lstStyle/>
          <a:p>
            <a:pPr defTabSz="914164" fontAlgn="auto">
              <a:spcBef>
                <a:spcPts val="1800"/>
              </a:spcBef>
              <a:spcAft>
                <a:spcPts val="0"/>
              </a:spcAft>
              <a:defRPr/>
            </a:pPr>
            <a:r>
              <a:rPr dirty="0" smtClean="0">
                <a:solidFill>
                  <a:schemeClr val="tx1"/>
                </a:solidFill>
                <a:latin typeface="Calibri" panose="020F0502020204030204" pitchFamily="34" charset="0"/>
              </a:rPr>
              <a:t>Private sector consortium will design, build, finance, operate and maintain (DBFOM) the new bridge and supporting roadways under a long-term contract with MassDOT</a:t>
            </a:r>
          </a:p>
          <a:p>
            <a:pPr defTabSz="914164" fontAlgn="auto">
              <a:spcBef>
                <a:spcPts val="1800"/>
              </a:spcBef>
              <a:spcAft>
                <a:spcPts val="0"/>
              </a:spcAft>
              <a:defRPr/>
            </a:pPr>
            <a:r>
              <a:rPr dirty="0" smtClean="0">
                <a:solidFill>
                  <a:schemeClr val="tx1"/>
                </a:solidFill>
                <a:latin typeface="Calibri" panose="020F0502020204030204" pitchFamily="34" charset="0"/>
              </a:rPr>
              <a:t>Toll revenues are expected to provide sufficient return on investment to attract private sector infrastructure investors</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Toll rates and revenue potential driven by convenience and time savings offered to travelers by the new bridge and supporting roadways</a:t>
            </a:r>
          </a:p>
          <a:p>
            <a:pPr marL="285750" indent="-285750" defTabSz="914164" fontAlgn="auto">
              <a:spcAft>
                <a:spcPts val="0"/>
              </a:spcAft>
              <a:buClr>
                <a:srgbClr val="004165"/>
              </a:buClr>
              <a:buFont typeface="Arial" pitchFamily="34" charset="0"/>
              <a:buChar char="•"/>
              <a:defRPr/>
            </a:pPr>
            <a:r>
              <a:rPr dirty="0">
                <a:solidFill>
                  <a:schemeClr val="tx1"/>
                </a:solidFill>
                <a:latin typeface="Calibri" panose="020F0502020204030204" pitchFamily="34" charset="0"/>
              </a:rPr>
              <a:t>A free alternative on- and off-Cape will continue to exist as long as Sagamore and Bourne Bridges remain in </a:t>
            </a:r>
            <a:r>
              <a:rPr dirty="0" smtClean="0">
                <a:solidFill>
                  <a:schemeClr val="tx1"/>
                </a:solidFill>
                <a:latin typeface="Calibri" panose="020F0502020204030204" pitchFamily="34" charset="0"/>
              </a:rPr>
              <a:t>operation</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Traffic and revenue studies are underway now to define the scope of likely demand</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Toll-free access for emergency responders and evacuation traffic will be built into the contract</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Possibility remains for MassDOT to collect tolls and make availability payments to the private sector funded by toll revenue, as opposed to a planned lease concession structure.</a:t>
            </a:r>
          </a:p>
          <a:p>
            <a:pPr marL="285750" indent="-285750" defTabSz="914164" fontAlgn="auto">
              <a:spcAft>
                <a:spcPts val="0"/>
              </a:spcAft>
              <a:buClr>
                <a:srgbClr val="004165"/>
              </a:buClr>
              <a:buFont typeface="Arial" pitchFamily="34" charset="0"/>
              <a:buChar char="•"/>
              <a:defRPr/>
            </a:pPr>
            <a:r>
              <a:rPr dirty="0" smtClean="0">
                <a:solidFill>
                  <a:schemeClr val="tx1"/>
                </a:solidFill>
                <a:latin typeface="Calibri" panose="020F0502020204030204" pitchFamily="34" charset="0"/>
              </a:rPr>
              <a:t>MassDOT will stipulate design, operations and maintenance standards as part of its contract</a:t>
            </a:r>
            <a:endParaRPr dirty="0">
              <a:solidFill>
                <a:schemeClr val="tx1"/>
              </a:solidFill>
              <a:latin typeface="Calibri" panose="020F0502020204030204" pitchFamily="34" charset="0"/>
            </a:endParaRPr>
          </a:p>
        </p:txBody>
      </p:sp>
      <p:sp>
        <p:nvSpPr>
          <p:cNvPr id="3" name="Slide Number Placeholder 2"/>
          <p:cNvSpPr>
            <a:spLocks noGrp="1"/>
          </p:cNvSpPr>
          <p:nvPr>
            <p:ph type="sldNum" sz="quarter" idx="11"/>
          </p:nvPr>
        </p:nvSpPr>
        <p:spPr>
          <a:xfrm>
            <a:off x="8153400" y="6416675"/>
            <a:ext cx="762000" cy="365125"/>
          </a:xfrm>
        </p:spPr>
        <p:txBody>
          <a:bodyPr/>
          <a:lstStyle/>
          <a:p>
            <a:pPr>
              <a:defRPr/>
            </a:pPr>
            <a:fld id="{C4496565-4B2B-43B6-A2FA-1D987BB42E99}"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304800" y="176213"/>
            <a:ext cx="8164513" cy="357187"/>
          </a:xfrm>
        </p:spPr>
        <p:txBody>
          <a:bodyPr/>
          <a:lstStyle/>
          <a:p>
            <a:r>
              <a:rPr lang="en-US" sz="1800" smtClean="0"/>
              <a:t>Ongoing Efforts and near-term schedule for both Project Mobility and Project Span</a:t>
            </a:r>
          </a:p>
        </p:txBody>
      </p:sp>
      <p:sp>
        <p:nvSpPr>
          <p:cNvPr id="70658" name="Content Placeholder 2"/>
          <p:cNvSpPr>
            <a:spLocks noGrp="1"/>
          </p:cNvSpPr>
          <p:nvPr>
            <p:ph sz="quarter" idx="10"/>
          </p:nvPr>
        </p:nvSpPr>
        <p:spPr>
          <a:xfrm>
            <a:off x="381000" y="762000"/>
            <a:ext cx="8166100" cy="5330825"/>
          </a:xfrm>
        </p:spPr>
        <p:txBody>
          <a:bodyPr/>
          <a:lstStyle/>
          <a:p>
            <a:pPr marL="285750" indent="-285750">
              <a:buClr>
                <a:srgbClr val="004165"/>
              </a:buClr>
              <a:buFontTx/>
              <a:buChar char="•"/>
            </a:pPr>
            <a:r>
              <a:rPr smtClean="0">
                <a:latin typeface="Calibri" pitchFamily="34" charset="0"/>
                <a:ea typeface="ＭＳ Ｐゴシック" pitchFamily="34" charset="-128"/>
                <a:cs typeface="Times New Roman" pitchFamily="18" charset="0"/>
              </a:rPr>
              <a:t>Industry Day scheduled for October 15</a:t>
            </a:r>
            <a:r>
              <a:rPr baseline="30000" smtClean="0">
                <a:latin typeface="Calibri" pitchFamily="34" charset="0"/>
                <a:ea typeface="ＭＳ Ｐゴシック" pitchFamily="34" charset="-128"/>
                <a:cs typeface="Times New Roman" pitchFamily="18" charset="0"/>
              </a:rPr>
              <a:t>th</a:t>
            </a:r>
            <a:r>
              <a:rPr smtClean="0">
                <a:latin typeface="Calibri" pitchFamily="34" charset="0"/>
                <a:ea typeface="ＭＳ Ｐゴシック" pitchFamily="34" charset="-128"/>
                <a:cs typeface="Times New Roman" pitchFamily="18" charset="0"/>
              </a:rPr>
              <a:t>-16</a:t>
            </a:r>
            <a:r>
              <a:rPr baseline="30000" smtClean="0">
                <a:latin typeface="Calibri" pitchFamily="34" charset="0"/>
                <a:ea typeface="ＭＳ Ｐゴシック" pitchFamily="34" charset="-128"/>
                <a:cs typeface="Times New Roman" pitchFamily="18" charset="0"/>
              </a:rPr>
              <a:t>th</a:t>
            </a:r>
            <a:r>
              <a:rPr smtClean="0">
                <a:latin typeface="Calibri" pitchFamily="34" charset="0"/>
                <a:ea typeface="ＭＳ Ｐゴシック" pitchFamily="34" charset="-128"/>
                <a:cs typeface="Times New Roman" pitchFamily="18" charset="0"/>
              </a:rPr>
              <a:t>,  in conjunction with Project Mobility</a:t>
            </a:r>
          </a:p>
          <a:p>
            <a:pPr marL="514350" lvl="1" indent="-285750" defTabSz="912813">
              <a:spcAft>
                <a:spcPct val="0"/>
              </a:spcAft>
              <a:buClr>
                <a:schemeClr val="tx1"/>
              </a:buClr>
              <a:buFont typeface="Wingdings" pitchFamily="2" charset="2"/>
              <a:buChar char="Ø"/>
            </a:pPr>
            <a:r>
              <a:rPr smtClean="0">
                <a:latin typeface="Calibri" pitchFamily="34" charset="0"/>
                <a:ea typeface="ＭＳ Ｐゴシック" pitchFamily="34" charset="-128"/>
                <a:cs typeface="Times New Roman" pitchFamily="18" charset="0"/>
              </a:rPr>
              <a:t>Secretary Davey, MassDOT staff and consultants will host likely investors to introduce these projects</a:t>
            </a:r>
          </a:p>
          <a:p>
            <a:pPr marL="514350" lvl="1" indent="-285750" defTabSz="912813">
              <a:spcAft>
                <a:spcPct val="0"/>
              </a:spcAft>
              <a:buClr>
                <a:schemeClr val="tx1"/>
              </a:buClr>
              <a:buFont typeface="Wingdings" pitchFamily="2" charset="2"/>
              <a:buChar char="Ø"/>
            </a:pPr>
            <a:r>
              <a:rPr smtClean="0">
                <a:latin typeface="Calibri" pitchFamily="34" charset="0"/>
                <a:ea typeface="ＭＳ Ｐゴシック" pitchFamily="34" charset="-128"/>
                <a:cs typeface="Times New Roman" pitchFamily="18" charset="0"/>
              </a:rPr>
              <a:t>Presentations, site visit, and one-on-one sessions</a:t>
            </a:r>
          </a:p>
          <a:p>
            <a:pPr marL="285750" indent="-285750">
              <a:spcBef>
                <a:spcPts val="1800"/>
              </a:spcBef>
              <a:buClr>
                <a:srgbClr val="004165"/>
              </a:buClr>
              <a:buFontTx/>
              <a:buChar char="•"/>
            </a:pPr>
            <a:r>
              <a:rPr smtClean="0">
                <a:latin typeface="Calibri" pitchFamily="34" charset="0"/>
                <a:ea typeface="ＭＳ Ｐゴシック" pitchFamily="34" charset="-128"/>
                <a:cs typeface="Times New Roman" pitchFamily="18" charset="0"/>
              </a:rPr>
              <a:t>Request for Information (RFI) to solicit project input from the private sector as a follow-up to Industry Day</a:t>
            </a:r>
          </a:p>
          <a:p>
            <a:pPr marL="285750" indent="-285750">
              <a:spcBef>
                <a:spcPts val="1800"/>
              </a:spcBef>
              <a:buClr>
                <a:srgbClr val="004165"/>
              </a:buClr>
              <a:buFontTx/>
              <a:buChar char="•"/>
            </a:pPr>
            <a:r>
              <a:rPr smtClean="0">
                <a:latin typeface="Calibri" pitchFamily="34" charset="0"/>
                <a:ea typeface="ＭＳ Ｐゴシック" pitchFamily="34" charset="-128"/>
                <a:cs typeface="Times New Roman" pitchFamily="18" charset="0"/>
              </a:rPr>
              <a:t>Planning effort is underway</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Stakeholder outreach to begin immediately</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Traffic data collection and modeling will lead to in-depth traffic &amp; revenue analysis</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Alternatives analysis  based on numerous factors will result in a preferred alignment and location</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Attempting to streamline this process and combine with environmental efforts to minimize lead time</a:t>
            </a:r>
          </a:p>
          <a:p>
            <a:pPr marL="285750" indent="-285750">
              <a:spcBef>
                <a:spcPts val="1800"/>
              </a:spcBef>
              <a:buClr>
                <a:srgbClr val="004165"/>
              </a:buClr>
              <a:buFontTx/>
              <a:buChar char="•"/>
            </a:pPr>
            <a:r>
              <a:rPr smtClean="0">
                <a:latin typeface="Calibri" pitchFamily="34" charset="0"/>
                <a:ea typeface="ＭＳ Ｐゴシック" pitchFamily="34" charset="-128"/>
                <a:cs typeface="Times New Roman" pitchFamily="18" charset="0"/>
              </a:rPr>
              <a:t>Environmental will follow</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FHWA is expected as the lead agency for environmental approvals for the purpose of NEPA</a:t>
            </a:r>
          </a:p>
          <a:p>
            <a:pPr marL="514350"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Evaluating Environmental work that can be done in parallel with Planning</a:t>
            </a:r>
          </a:p>
        </p:txBody>
      </p:sp>
      <p:sp>
        <p:nvSpPr>
          <p:cNvPr id="4" name="Slide Number Placeholder 3"/>
          <p:cNvSpPr>
            <a:spLocks noGrp="1"/>
          </p:cNvSpPr>
          <p:nvPr>
            <p:ph type="sldNum" sz="quarter" idx="11"/>
          </p:nvPr>
        </p:nvSpPr>
        <p:spPr>
          <a:xfrm>
            <a:off x="8469313" y="6416675"/>
            <a:ext cx="446087" cy="365125"/>
          </a:xfrm>
        </p:spPr>
        <p:txBody>
          <a:bodyPr/>
          <a:lstStyle/>
          <a:p>
            <a:pPr>
              <a:defRPr/>
            </a:pPr>
            <a:fld id="{E481961D-99CB-4307-B458-870401BACE33}"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304800" y="100013"/>
            <a:ext cx="8164513" cy="433387"/>
          </a:xfrm>
        </p:spPr>
        <p:txBody>
          <a:bodyPr/>
          <a:lstStyle/>
          <a:p>
            <a:r>
              <a:rPr lang="en-US" sz="1800" smtClean="0"/>
              <a:t>Introduction	</a:t>
            </a:r>
          </a:p>
        </p:txBody>
      </p:sp>
      <p:sp>
        <p:nvSpPr>
          <p:cNvPr id="2" name="Slide Number Placeholder 1"/>
          <p:cNvSpPr>
            <a:spLocks noGrp="1"/>
          </p:cNvSpPr>
          <p:nvPr>
            <p:ph type="sldNum" sz="quarter" idx="11"/>
          </p:nvPr>
        </p:nvSpPr>
        <p:spPr>
          <a:xfrm>
            <a:off x="8686800" y="6416675"/>
            <a:ext cx="228600" cy="365125"/>
          </a:xfrm>
        </p:spPr>
        <p:txBody>
          <a:bodyPr/>
          <a:lstStyle/>
          <a:p>
            <a:pPr>
              <a:defRPr/>
            </a:pPr>
            <a:fld id="{EE0C3032-FF00-4495-BDE3-F48A0F53B916}" type="slidenum">
              <a:rPr lang="en-US"/>
              <a:pPr>
                <a:defRPr/>
              </a:pPr>
              <a:t>3</a:t>
            </a:fld>
            <a:endParaRPr lang="en-US" dirty="0"/>
          </a:p>
        </p:txBody>
      </p:sp>
      <p:sp>
        <p:nvSpPr>
          <p:cNvPr id="44035" name="Rectangle 5"/>
          <p:cNvSpPr>
            <a:spLocks noChangeArrowheads="1"/>
          </p:cNvSpPr>
          <p:nvPr/>
        </p:nvSpPr>
        <p:spPr bwMode="auto">
          <a:xfrm>
            <a:off x="228600" y="671513"/>
            <a:ext cx="8534400" cy="5094287"/>
          </a:xfrm>
          <a:prstGeom prst="rect">
            <a:avLst/>
          </a:prstGeom>
          <a:noFill/>
          <a:ln w="9525">
            <a:noFill/>
            <a:miter lim="800000"/>
            <a:headEnd/>
            <a:tailEnd/>
          </a:ln>
        </p:spPr>
        <p:txBody>
          <a:bodyPr>
            <a:spAutoFit/>
          </a:bodyPr>
          <a:lstStyle/>
          <a:p>
            <a:pPr>
              <a:spcBef>
                <a:spcPts val="1800"/>
              </a:spcBef>
            </a:pPr>
            <a:r>
              <a:rPr lang="en-US" sz="2000" i="1">
                <a:latin typeface="Cambria" pitchFamily="18" charset="0"/>
              </a:rPr>
              <a:t>“</a:t>
            </a:r>
            <a:r>
              <a:rPr lang="en-US" sz="2000" i="1">
                <a:latin typeface="Calibri" pitchFamily="34" charset="0"/>
              </a:rPr>
              <a:t>What” (cont’d.)</a:t>
            </a:r>
          </a:p>
          <a:p>
            <a:endParaRPr lang="en-US" sz="1600" u="sng">
              <a:latin typeface="Cambria" pitchFamily="18" charset="0"/>
            </a:endParaRPr>
          </a:p>
          <a:p>
            <a:r>
              <a:rPr lang="en-US" sz="1600" u="sng">
                <a:latin typeface="Calibri" pitchFamily="34" charset="0"/>
              </a:rPr>
              <a:t>USDOT’s Definition of a Transportation PPP:</a:t>
            </a:r>
            <a:endParaRPr lang="en-US" sz="1600">
              <a:latin typeface="Calibri" pitchFamily="34" charset="0"/>
            </a:endParaRPr>
          </a:p>
          <a:p>
            <a:r>
              <a:rPr lang="en-US" sz="1600">
                <a:latin typeface="Calibri" pitchFamily="34" charset="0"/>
              </a:rPr>
              <a:t>A P3 describes a contractual arrangement between a Department (public authority) and a Developer (private entity) in connection with the design, construction, financing, operation and maintenance of an asset that will be used by or is otherwise valuable to the public. Unlike conventional methods of contracting for new construction (e.g., design-build), in which discrete functions are divided and procured through separate solicitations, P3 transactions contemplate a single private entity (generally a consortium of private companies comprising the Developer) which is responsible and financially liable for performing all or a significant number of the Project functions, including design, construction, financing, operation and maintenance. In recent years, Departments, including transportation agencies, have turned to P3 transactions to procure new transportation facilities, including highway projects, in an attempt to obtain time savings, cost savings, and more innovative, higher quality Projects with reduced risks. In exchange, the Developer receives the opportunity to earn a financial return commensurate with the risks it has assumed either through the receipt of Toll Revenues (on which the Developer takes both demand risk and toll collection revenue risk) or availability payments (on which the Developer takes appropriations risk) on such terms as may be outlined under the Concession Agreement. </a:t>
            </a:r>
          </a:p>
          <a:p>
            <a:pPr>
              <a:spcBef>
                <a:spcPts val="1800"/>
              </a:spcBef>
            </a:pPr>
            <a:endParaRPr lang="en-US">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a:xfrm>
            <a:off x="304800" y="100013"/>
            <a:ext cx="8164513" cy="433387"/>
          </a:xfrm>
        </p:spPr>
        <p:txBody>
          <a:bodyPr/>
          <a:lstStyle/>
          <a:p>
            <a:r>
              <a:rPr lang="en-US" sz="1800" smtClean="0"/>
              <a:t>Introduction	</a:t>
            </a:r>
          </a:p>
        </p:txBody>
      </p:sp>
      <p:sp>
        <p:nvSpPr>
          <p:cNvPr id="2" name="Slide Number Placeholder 1"/>
          <p:cNvSpPr>
            <a:spLocks noGrp="1"/>
          </p:cNvSpPr>
          <p:nvPr>
            <p:ph type="sldNum" sz="quarter" idx="11"/>
          </p:nvPr>
        </p:nvSpPr>
        <p:spPr>
          <a:xfrm>
            <a:off x="8686800" y="6416675"/>
            <a:ext cx="228600" cy="365125"/>
          </a:xfrm>
        </p:spPr>
        <p:txBody>
          <a:bodyPr/>
          <a:lstStyle/>
          <a:p>
            <a:pPr>
              <a:defRPr/>
            </a:pPr>
            <a:fld id="{573B1ADE-8232-4F15-B815-9E82C089B7AA}" type="slidenum">
              <a:rPr lang="en-US"/>
              <a:pPr>
                <a:defRPr/>
              </a:pPr>
              <a:t>4</a:t>
            </a:fld>
            <a:endParaRPr lang="en-US" dirty="0"/>
          </a:p>
        </p:txBody>
      </p:sp>
      <p:sp>
        <p:nvSpPr>
          <p:cNvPr id="6" name="Rectangle 5"/>
          <p:cNvSpPr/>
          <p:nvPr/>
        </p:nvSpPr>
        <p:spPr>
          <a:xfrm>
            <a:off x="228600" y="671513"/>
            <a:ext cx="8534400" cy="6186487"/>
          </a:xfrm>
          <a:prstGeom prst="rect">
            <a:avLst/>
          </a:prstGeom>
        </p:spPr>
        <p:txBody>
          <a:bodyPr>
            <a:spAutoFit/>
          </a:bodyPr>
          <a:lstStyle/>
          <a:p>
            <a:pPr defTabSz="914164" fontAlgn="auto">
              <a:spcBef>
                <a:spcPts val="1800"/>
              </a:spcBef>
              <a:spcAft>
                <a:spcPts val="0"/>
              </a:spcAft>
              <a:defRPr/>
            </a:pPr>
            <a:r>
              <a:rPr lang="en-US" sz="2000" i="1" dirty="0">
                <a:latin typeface="+mn-lt"/>
                <a:cs typeface="+mn-cs"/>
              </a:rPr>
              <a:t>“</a:t>
            </a:r>
            <a:r>
              <a:rPr lang="en-US" sz="2000" i="1" dirty="0">
                <a:latin typeface="Calibri" panose="020F0502020204030204" pitchFamily="34" charset="0"/>
                <a:cs typeface="+mn-cs"/>
              </a:rPr>
              <a:t>HOW”</a:t>
            </a:r>
            <a:endParaRPr lang="en-US" sz="2000" i="1" dirty="0">
              <a:latin typeface="Calibri" panose="020F0502020204030204" pitchFamily="34" charset="0"/>
              <a:cs typeface="+mn-cs"/>
            </a:endParaRP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P3 Commission Process Guidelines</a:t>
            </a: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Outreach to Legislators – </a:t>
            </a:r>
            <a:r>
              <a:rPr lang="en-US" sz="1600" i="1" dirty="0">
                <a:latin typeface="Calibri" panose="020F0502020204030204" pitchFamily="34" charset="0"/>
                <a:cs typeface="+mn-cs"/>
              </a:rPr>
              <a:t>October 2</a:t>
            </a: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Outreach to local electeds, Chambers of Commerce, and other stakeholders </a:t>
            </a:r>
            <a:r>
              <a:rPr lang="en-US" sz="1600" dirty="0">
                <a:latin typeface="Calibri" panose="020F0502020204030204" pitchFamily="34" charset="0"/>
                <a:cs typeface="+mn-cs"/>
              </a:rPr>
              <a:t>- first </a:t>
            </a:r>
            <a:r>
              <a:rPr lang="en-US" sz="1600" dirty="0">
                <a:latin typeface="Calibri" panose="020F0502020204030204" pitchFamily="34" charset="0"/>
                <a:cs typeface="+mn-cs"/>
              </a:rPr>
              <a:t>“working </a:t>
            </a:r>
            <a:r>
              <a:rPr lang="en-US" sz="1600" dirty="0">
                <a:latin typeface="Calibri" panose="020F0502020204030204" pitchFamily="34" charset="0"/>
                <a:cs typeface="+mn-cs"/>
              </a:rPr>
              <a:t>group” </a:t>
            </a:r>
            <a:r>
              <a:rPr lang="en-US" sz="1600" dirty="0">
                <a:latin typeface="Calibri" panose="020F0502020204030204" pitchFamily="34" charset="0"/>
                <a:cs typeface="+mn-cs"/>
              </a:rPr>
              <a:t>meeting for Project Span – </a:t>
            </a:r>
            <a:r>
              <a:rPr lang="en-US" sz="1600" i="1" dirty="0">
                <a:latin typeface="Calibri" panose="020F0502020204030204" pitchFamily="34" charset="0"/>
                <a:cs typeface="+mn-cs"/>
              </a:rPr>
              <a:t>October </a:t>
            </a:r>
            <a:r>
              <a:rPr lang="en-US" sz="1600" i="1" dirty="0">
                <a:latin typeface="Calibri" panose="020F0502020204030204" pitchFamily="34" charset="0"/>
                <a:cs typeface="+mn-cs"/>
              </a:rPr>
              <a:t>8 and more dates  </a:t>
            </a:r>
            <a:endParaRPr lang="en-US" sz="1600" i="1" dirty="0">
              <a:latin typeface="Calibri" panose="020F0502020204030204" pitchFamily="34" charset="0"/>
              <a:cs typeface="+mn-cs"/>
            </a:endParaRP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Attract private sector (construction companies, infrastructure investors, engineers, lenders, etc.) to Design-Build-Finance-Maintain-Operate the facilities starting with Industry </a:t>
            </a:r>
            <a:r>
              <a:rPr lang="en-US" sz="1600" dirty="0">
                <a:latin typeface="Calibri" panose="020F0502020204030204" pitchFamily="34" charset="0"/>
                <a:cs typeface="+mn-cs"/>
              </a:rPr>
              <a:t>Days </a:t>
            </a:r>
            <a:r>
              <a:rPr lang="en-US" sz="1600" dirty="0">
                <a:latin typeface="Calibri" panose="020F0502020204030204" pitchFamily="34" charset="0"/>
                <a:cs typeface="+mn-cs"/>
              </a:rPr>
              <a:t>- </a:t>
            </a:r>
            <a:r>
              <a:rPr lang="en-US" sz="1600" i="1" dirty="0">
                <a:latin typeface="Calibri" panose="020F0502020204030204" pitchFamily="34" charset="0"/>
                <a:cs typeface="+mn-cs"/>
              </a:rPr>
              <a:t>October 15</a:t>
            </a:r>
            <a:r>
              <a:rPr lang="en-US" sz="1600" i="1" baseline="30000" dirty="0">
                <a:latin typeface="Calibri" panose="020F0502020204030204" pitchFamily="34" charset="0"/>
                <a:cs typeface="+mn-cs"/>
              </a:rPr>
              <a:t>th</a:t>
            </a:r>
            <a:r>
              <a:rPr lang="en-US" sz="1600" i="1" dirty="0">
                <a:latin typeface="Calibri" panose="020F0502020204030204" pitchFamily="34" charset="0"/>
                <a:cs typeface="+mn-cs"/>
              </a:rPr>
              <a:t> and </a:t>
            </a:r>
            <a:r>
              <a:rPr lang="en-US" sz="1600" i="1" dirty="0">
                <a:latin typeface="Calibri" panose="020F0502020204030204" pitchFamily="34" charset="0"/>
                <a:cs typeface="+mn-cs"/>
              </a:rPr>
              <a:t>16</a:t>
            </a:r>
            <a:r>
              <a:rPr lang="en-US" sz="1600" i="1" baseline="30000" dirty="0">
                <a:latin typeface="Calibri" panose="020F0502020204030204" pitchFamily="34" charset="0"/>
                <a:cs typeface="+mn-cs"/>
              </a:rPr>
              <a:t>th</a:t>
            </a:r>
            <a:endParaRPr lang="en-US" sz="1600" dirty="0">
              <a:latin typeface="Calibri" panose="020F0502020204030204" pitchFamily="34" charset="0"/>
              <a:cs typeface="+mn-cs"/>
            </a:endParaRP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RFI</a:t>
            </a: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RFQ</a:t>
            </a:r>
            <a:endParaRPr lang="en-US" sz="1600" dirty="0">
              <a:latin typeface="Calibri" panose="020F0502020204030204" pitchFamily="34" charset="0"/>
              <a:cs typeface="+mn-cs"/>
            </a:endParaRP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Complete the Environmental process – both NEPA and MEPA – for the purpose of getting permits to build and </a:t>
            </a:r>
            <a:r>
              <a:rPr lang="en-US" sz="1600" dirty="0">
                <a:latin typeface="Calibri" panose="020F0502020204030204" pitchFamily="34" charset="0"/>
                <a:cs typeface="+mn-cs"/>
              </a:rPr>
              <a:t>operate.</a:t>
            </a: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RFP</a:t>
            </a:r>
          </a:p>
          <a:p>
            <a:pPr marL="285750" indent="-285750" defTabSz="914164" fontAlgn="auto">
              <a:spcBef>
                <a:spcPts val="1800"/>
              </a:spcBef>
              <a:spcAft>
                <a:spcPts val="0"/>
              </a:spcAft>
              <a:buFont typeface="Arial" panose="020B0604020202020204" pitchFamily="34" charset="0"/>
              <a:buChar char="•"/>
              <a:defRPr/>
            </a:pPr>
            <a:r>
              <a:rPr lang="en-US" sz="1600" dirty="0">
                <a:latin typeface="Calibri" panose="020F0502020204030204" pitchFamily="34" charset="0"/>
                <a:cs typeface="+mn-cs"/>
              </a:rPr>
              <a:t>Build and Operate</a:t>
            </a:r>
          </a:p>
          <a:p>
            <a:pPr defTabSz="914164" fontAlgn="auto">
              <a:spcBef>
                <a:spcPts val="180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04800" y="98425"/>
            <a:ext cx="8166100" cy="434975"/>
          </a:xfrm>
        </p:spPr>
        <p:txBody>
          <a:bodyPr/>
          <a:lstStyle/>
          <a:p>
            <a:r>
              <a:rPr lang="en-US" sz="1800" smtClean="0"/>
              <a:t>“WHY” P3</a:t>
            </a:r>
          </a:p>
        </p:txBody>
      </p:sp>
      <p:sp>
        <p:nvSpPr>
          <p:cNvPr id="46082" name="Text Placeholder 3"/>
          <p:cNvSpPr>
            <a:spLocks noGrp="1"/>
          </p:cNvSpPr>
          <p:nvPr>
            <p:ph type="body" sz="quarter" idx="10"/>
          </p:nvPr>
        </p:nvSpPr>
        <p:spPr>
          <a:xfrm>
            <a:off x="304800" y="715963"/>
            <a:ext cx="8166100" cy="503237"/>
          </a:xfrm>
        </p:spPr>
        <p:txBody>
          <a:bodyPr/>
          <a:lstStyle/>
          <a:p>
            <a:pPr>
              <a:lnSpc>
                <a:spcPct val="100000"/>
              </a:lnSpc>
            </a:pPr>
            <a:r>
              <a:rPr sz="1600" smtClean="0">
                <a:solidFill>
                  <a:schemeClr val="tx1"/>
                </a:solidFill>
                <a:latin typeface="Calibri" pitchFamily="34" charset="0"/>
                <a:ea typeface="ＭＳ Ｐゴシック" pitchFamily="34" charset="-128"/>
                <a:cs typeface="Times New Roman" pitchFamily="18" charset="0"/>
              </a:rPr>
              <a:t>The Commonwealth has passed legislation allowing for P3s, and Project Mobility and Project Span are both well-suited to be procured under the P3 structure.</a:t>
            </a:r>
          </a:p>
        </p:txBody>
      </p:sp>
      <p:graphicFrame>
        <p:nvGraphicFramePr>
          <p:cNvPr id="5" name="Diagram 4"/>
          <p:cNvGraphicFramePr/>
          <p:nvPr/>
        </p:nvGraphicFramePr>
        <p:xfrm>
          <a:off x="154686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a:xfrm>
            <a:off x="8686800" y="6416675"/>
            <a:ext cx="228600" cy="365125"/>
          </a:xfrm>
        </p:spPr>
        <p:txBody>
          <a:bodyPr/>
          <a:lstStyle/>
          <a:p>
            <a:pPr>
              <a:defRPr/>
            </a:pPr>
            <a:fld id="{2C0FE566-C12E-4281-A088-FBF94527743A}"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04800" y="176213"/>
            <a:ext cx="8164513" cy="357187"/>
          </a:xfrm>
        </p:spPr>
        <p:txBody>
          <a:bodyPr/>
          <a:lstStyle/>
          <a:p>
            <a:r>
              <a:rPr lang="en-US" sz="1800" smtClean="0"/>
              <a:t>Meeting Agenda</a:t>
            </a:r>
          </a:p>
        </p:txBody>
      </p:sp>
      <p:sp>
        <p:nvSpPr>
          <p:cNvPr id="3" name="Content Placeholder 2"/>
          <p:cNvSpPr>
            <a:spLocks noGrp="1"/>
          </p:cNvSpPr>
          <p:nvPr>
            <p:ph sz="quarter" idx="10"/>
          </p:nvPr>
        </p:nvSpPr>
        <p:spPr>
          <a:xfrm>
            <a:off x="381000" y="762000"/>
            <a:ext cx="8166100" cy="5330825"/>
          </a:xfrm>
        </p:spPr>
        <p:txBody>
          <a:bodyPr>
            <a:noAutofit/>
          </a:bodyPr>
          <a:lstStyle/>
          <a:p>
            <a:r>
              <a:rPr u="sng" smtClean="0">
                <a:latin typeface="Calibri" pitchFamily="34" charset="0"/>
                <a:ea typeface="ＭＳ Ｐゴシック" pitchFamily="34" charset="-128"/>
                <a:cs typeface="Times New Roman" pitchFamily="18" charset="0"/>
              </a:rPr>
              <a:t>Project Mobility</a:t>
            </a:r>
            <a:endParaRPr smtClean="0">
              <a:latin typeface="Calibri" pitchFamily="34" charset="0"/>
              <a:ea typeface="ＭＳ Ｐゴシック" pitchFamily="34" charset="-128"/>
              <a:cs typeface="Times New Roman" pitchFamily="18" charset="0"/>
            </a:endParaRPr>
          </a:p>
          <a:p>
            <a:pPr>
              <a:buClrTx/>
              <a:buFontTx/>
              <a:buChar char="•"/>
            </a:pPr>
            <a:r>
              <a:rPr smtClean="0">
                <a:latin typeface="Calibri" pitchFamily="34" charset="0"/>
                <a:ea typeface="ＭＳ Ｐゴシック" pitchFamily="34" charset="-128"/>
                <a:cs typeface="Times New Roman" pitchFamily="18" charset="0"/>
              </a:rPr>
              <a:t>Congestion on Route 3 South has been an issue for decades</a:t>
            </a:r>
          </a:p>
          <a:p>
            <a:pPr marL="398463"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The Express Toll Lane option may provide a viable solution to increased capacity</a:t>
            </a:r>
          </a:p>
          <a:p>
            <a:pPr marL="398463"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The Project was advanced by the Public-Private Oversight Commission as a candidate for Alternative Project Delivery as a P3</a:t>
            </a:r>
          </a:p>
          <a:p>
            <a:pPr>
              <a:buClrTx/>
              <a:buFontTx/>
              <a:buChar char="•"/>
            </a:pPr>
            <a:r>
              <a:rPr smtClean="0">
                <a:latin typeface="Calibri" pitchFamily="34" charset="0"/>
                <a:ea typeface="ＭＳ Ｐゴシック" pitchFamily="34" charset="-128"/>
                <a:cs typeface="Times New Roman" pitchFamily="18" charset="0"/>
              </a:rPr>
              <a:t>What is an Express Toll Lane, and how would this work?</a:t>
            </a:r>
          </a:p>
          <a:p>
            <a:pPr>
              <a:buClrTx/>
              <a:buFontTx/>
              <a:buChar char="•"/>
            </a:pPr>
            <a:r>
              <a:rPr smtClean="0">
                <a:latin typeface="Calibri" pitchFamily="34" charset="0"/>
                <a:ea typeface="ＭＳ Ｐゴシック" pitchFamily="34" charset="-128"/>
                <a:cs typeface="Times New Roman" pitchFamily="18" charset="0"/>
              </a:rPr>
              <a:t>Design Concepts</a:t>
            </a:r>
          </a:p>
          <a:p>
            <a:pPr>
              <a:buFontTx/>
              <a:buChar char="•"/>
            </a:pPr>
            <a:endParaRPr smtClean="0">
              <a:latin typeface="Calibri" pitchFamily="34" charset="0"/>
              <a:ea typeface="ＭＳ Ｐゴシック" pitchFamily="34" charset="-128"/>
              <a:cs typeface="Times New Roman" pitchFamily="18" charset="0"/>
            </a:endParaRPr>
          </a:p>
          <a:p>
            <a:r>
              <a:rPr u="sng" smtClean="0">
                <a:latin typeface="Calibri" pitchFamily="34" charset="0"/>
                <a:ea typeface="ＭＳ Ｐゴシック" pitchFamily="34" charset="-128"/>
                <a:cs typeface="Times New Roman" pitchFamily="18" charset="0"/>
              </a:rPr>
              <a:t>Project Span</a:t>
            </a:r>
            <a:endParaRPr b="1" smtClean="0">
              <a:latin typeface="Calibri" pitchFamily="34" charset="0"/>
              <a:ea typeface="ＭＳ Ｐゴシック" pitchFamily="34" charset="-128"/>
              <a:cs typeface="Times New Roman" pitchFamily="18" charset="0"/>
            </a:endParaRPr>
          </a:p>
          <a:p>
            <a:pPr>
              <a:buClrTx/>
              <a:buFontTx/>
              <a:buChar char="•"/>
            </a:pPr>
            <a:r>
              <a:rPr smtClean="0">
                <a:latin typeface="Calibri" pitchFamily="34" charset="0"/>
                <a:ea typeface="ＭＳ Ｐゴシック" pitchFamily="34" charset="-128"/>
                <a:cs typeface="Times New Roman" pitchFamily="18" charset="0"/>
              </a:rPr>
              <a:t>The two aging bridges that provide the only vehicle access over Cape Cod Canal raise questions of mobility and emergency access</a:t>
            </a:r>
          </a:p>
          <a:p>
            <a:pPr marL="398463"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A new third bridge will provide reliable, safe and modern access to the Cape</a:t>
            </a:r>
          </a:p>
          <a:p>
            <a:pPr marL="398463" lvl="1" indent="-285750" defTabSz="912813">
              <a:spcAft>
                <a:spcPct val="0"/>
              </a:spcAft>
              <a:buFont typeface="Wingdings" pitchFamily="2" charset="2"/>
              <a:buChar char="Ø"/>
            </a:pPr>
            <a:r>
              <a:rPr smtClean="0">
                <a:latin typeface="Calibri" pitchFamily="34" charset="0"/>
                <a:ea typeface="ＭＳ Ｐゴシック" pitchFamily="34" charset="-128"/>
                <a:cs typeface="Times New Roman" pitchFamily="18" charset="0"/>
              </a:rPr>
              <a:t>The Project was advanced by the Public-Private Oversight Commission as a candidate for Alternative Project Delivery as a P3</a:t>
            </a:r>
          </a:p>
          <a:p>
            <a:pPr>
              <a:buClrTx/>
              <a:buFontTx/>
              <a:buChar char="•"/>
            </a:pPr>
            <a:r>
              <a:rPr smtClean="0">
                <a:latin typeface="Calibri" pitchFamily="34" charset="0"/>
                <a:ea typeface="ＭＳ Ｐゴシック" pitchFamily="34" charset="-128"/>
                <a:cs typeface="Times New Roman" pitchFamily="18" charset="0"/>
              </a:rPr>
              <a:t>Project description and alternatives</a:t>
            </a:r>
          </a:p>
          <a:p>
            <a:pPr>
              <a:buClrTx/>
              <a:buFontTx/>
              <a:buChar char="•"/>
            </a:pPr>
            <a:r>
              <a:rPr smtClean="0">
                <a:latin typeface="Calibri" pitchFamily="34" charset="0"/>
                <a:ea typeface="ＭＳ Ｐゴシック" pitchFamily="34" charset="-128"/>
                <a:cs typeface="Times New Roman" pitchFamily="18" charset="0"/>
              </a:rPr>
              <a:t>Possible transaction structures</a:t>
            </a:r>
          </a:p>
          <a:p>
            <a:pPr>
              <a:buClrTx/>
              <a:buFontTx/>
              <a:buChar char="•"/>
            </a:pPr>
            <a:r>
              <a:rPr smtClean="0">
                <a:latin typeface="Calibri" pitchFamily="34" charset="0"/>
                <a:ea typeface="ＭＳ Ｐゴシック" pitchFamily="34" charset="-128"/>
                <a:cs typeface="Times New Roman" pitchFamily="18" charset="0"/>
              </a:rPr>
              <a:t>Progress update</a:t>
            </a:r>
          </a:p>
          <a:p>
            <a:endParaRPr b="1" u="sng" smtClean="0">
              <a:ea typeface="ＭＳ Ｐゴシック" pitchFamily="34" charset="-128"/>
              <a:cs typeface="Times New Roman" pitchFamily="18" charset="0"/>
            </a:endParaRPr>
          </a:p>
          <a:p>
            <a:endParaRPr b="1" u="sng" smtClean="0">
              <a:ea typeface="ＭＳ Ｐゴシック" pitchFamily="34" charset="-128"/>
              <a:cs typeface="Times New Roman" pitchFamily="18" charset="0"/>
            </a:endParaRPr>
          </a:p>
          <a:p>
            <a:endParaRPr b="1" u="sng" smtClean="0">
              <a:ea typeface="ＭＳ Ｐゴシック" pitchFamily="34" charset="-128"/>
              <a:cs typeface="Times New Roman" pitchFamily="18" charset="0"/>
            </a:endParaRPr>
          </a:p>
          <a:p>
            <a:endParaRPr b="1" u="sng" smtClean="0">
              <a:ea typeface="ＭＳ Ｐゴシック" pitchFamily="34" charset="-128"/>
              <a:cs typeface="Times New Roman" pitchFamily="18" charset="0"/>
            </a:endParaRPr>
          </a:p>
          <a:p>
            <a:endParaRPr u="sng" smtClean="0">
              <a:ea typeface="ＭＳ Ｐゴシック" pitchFamily="34" charset="-128"/>
              <a:cs typeface="Times New Roman" pitchFamily="18" charset="0"/>
            </a:endParaRPr>
          </a:p>
          <a:p>
            <a:pPr>
              <a:buFontTx/>
              <a:buChar char="•"/>
            </a:pPr>
            <a:endParaRPr smtClean="0">
              <a:ea typeface="ＭＳ Ｐゴシック" pitchFamily="34" charset="-128"/>
              <a:cs typeface="Times New Roman" pitchFamily="18" charset="0"/>
            </a:endParaRPr>
          </a:p>
          <a:p>
            <a:endParaRPr smtClean="0">
              <a:ea typeface="ＭＳ Ｐゴシック" pitchFamily="34" charset="-128"/>
              <a:cs typeface="Times New Roman" pitchFamily="18" charset="0"/>
            </a:endParaRPr>
          </a:p>
          <a:p>
            <a:pPr>
              <a:buFontTx/>
              <a:buChar char="•"/>
            </a:pPr>
            <a:endParaRPr smtClean="0">
              <a:ea typeface="ＭＳ Ｐゴシック" pitchFamily="34" charset="-128"/>
              <a:cs typeface="Times New Roman" pitchFamily="18" charset="0"/>
            </a:endParaRPr>
          </a:p>
        </p:txBody>
      </p:sp>
      <p:sp>
        <p:nvSpPr>
          <p:cNvPr id="4" name="Slide Number Placeholder 3"/>
          <p:cNvSpPr>
            <a:spLocks noGrp="1"/>
          </p:cNvSpPr>
          <p:nvPr>
            <p:ph type="sldNum" sz="quarter" idx="11"/>
          </p:nvPr>
        </p:nvSpPr>
        <p:spPr>
          <a:xfrm>
            <a:off x="8686800" y="6416675"/>
            <a:ext cx="228600" cy="365125"/>
          </a:xfrm>
        </p:spPr>
        <p:txBody>
          <a:bodyPr/>
          <a:lstStyle/>
          <a:p>
            <a:pPr>
              <a:defRPr/>
            </a:pPr>
            <a:fld id="{EFC3C19C-C8B7-4EE1-9252-85674A4A26AB}"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ctrTitle"/>
          </p:nvPr>
        </p:nvSpPr>
        <p:spPr>
          <a:xfrm>
            <a:off x="552450" y="2909888"/>
            <a:ext cx="6172200" cy="2468562"/>
          </a:xfrm>
        </p:spPr>
        <p:txBody>
          <a:bodyPr/>
          <a:lstStyle/>
          <a:p>
            <a:r>
              <a:rPr lang="en-US" smtClean="0"/>
              <a:t>Project Mobility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04800" y="150813"/>
            <a:ext cx="8686800" cy="368300"/>
          </a:xfrm>
        </p:spPr>
        <p:txBody>
          <a:bodyPr/>
          <a:lstStyle/>
          <a:p>
            <a:r>
              <a:rPr lang="en-US" smtClean="0"/>
              <a:t>Identified objectives for the Route 3 South Express Toll Lanes</a:t>
            </a:r>
          </a:p>
        </p:txBody>
      </p:sp>
      <p:sp>
        <p:nvSpPr>
          <p:cNvPr id="4" name="Slide Number Placeholder 3"/>
          <p:cNvSpPr>
            <a:spLocks noGrp="1"/>
          </p:cNvSpPr>
          <p:nvPr>
            <p:ph type="sldNum" sz="quarter" idx="10"/>
          </p:nvPr>
        </p:nvSpPr>
        <p:spPr/>
        <p:txBody>
          <a:bodyPr/>
          <a:lstStyle/>
          <a:p>
            <a:pPr>
              <a:defRPr/>
            </a:pPr>
            <a:fld id="{473FD2F5-683B-47D8-9D22-7D59A6E7608E}" type="slidenum">
              <a:rPr lang="en-US"/>
              <a:pPr>
                <a:defRPr/>
              </a:pPr>
              <a:t>8</a:t>
            </a:fld>
            <a:endParaRPr lang="en-US" dirty="0"/>
          </a:p>
        </p:txBody>
      </p:sp>
      <p:grpSp>
        <p:nvGrpSpPr>
          <p:cNvPr id="49155" name="Group 24"/>
          <p:cNvGrpSpPr>
            <a:grpSpLocks/>
          </p:cNvGrpSpPr>
          <p:nvPr/>
        </p:nvGrpSpPr>
        <p:grpSpPr bwMode="auto">
          <a:xfrm>
            <a:off x="304800" y="2209800"/>
            <a:ext cx="8686800" cy="1006475"/>
            <a:chOff x="304800" y="2438399"/>
            <a:chExt cx="8686800" cy="1752603"/>
          </a:xfrm>
        </p:grpSpPr>
        <p:sp>
          <p:nvSpPr>
            <p:cNvPr id="26" name="Round Same Side Corner Rectangle 25"/>
            <p:cNvSpPr/>
            <p:nvPr/>
          </p:nvSpPr>
          <p:spPr>
            <a:xfrm rot="5400000">
              <a:off x="3894136" y="-800099"/>
              <a:ext cx="1752603" cy="8229600"/>
            </a:xfrm>
            <a:prstGeom prst="round2SameRect">
              <a:avLst/>
            </a:prstGeom>
            <a:solidFill>
              <a:srgbClr val="FFFFFF">
                <a:lumMod val="85000"/>
                <a:alpha val="90000"/>
              </a:srgbClr>
            </a:solidFill>
            <a:ln w="25400" cap="flat" cmpd="sng" algn="ctr">
              <a:noFill/>
              <a:prstDash val="solid"/>
            </a:ln>
            <a:effectLst/>
          </p:spPr>
        </p:sp>
        <p:sp>
          <p:nvSpPr>
            <p:cNvPr id="49172" name="Round Same Side Corner Rectangle 12"/>
            <p:cNvSpPr>
              <a:spLocks noChangeArrowheads="1"/>
            </p:cNvSpPr>
            <p:nvPr/>
          </p:nvSpPr>
          <p:spPr bwMode="auto">
            <a:xfrm>
              <a:off x="1576926" y="2639076"/>
              <a:ext cx="7414674" cy="1408818"/>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Improve the safety of drivers in the corridor by restoring the shoulder, as required by FHWA if capacity is added</a:t>
              </a:r>
            </a:p>
          </p:txBody>
        </p:sp>
        <p:sp>
          <p:nvSpPr>
            <p:cNvPr id="28" name="Rounded Rectangle 27"/>
            <p:cNvSpPr/>
            <p:nvPr/>
          </p:nvSpPr>
          <p:spPr>
            <a:xfrm>
              <a:off x="304800" y="2438399"/>
              <a:ext cx="1271588" cy="1752603"/>
            </a:xfrm>
            <a:prstGeom prst="roundRect">
              <a:avLst/>
            </a:prstGeom>
            <a:solidFill>
              <a:srgbClr val="B59B00"/>
            </a:solidFill>
            <a:ln w="9525" cap="flat" cmpd="sng" algn="ctr">
              <a:noFill/>
              <a:prstDash val="solid"/>
            </a:ln>
            <a:effectLst>
              <a:outerShdw blurRad="40000" dist="23000" dir="5400000" rotWithShape="0">
                <a:srgbClr val="000000">
                  <a:alpha val="35000"/>
                </a:srgbClr>
              </a:outerShdw>
            </a:effectLst>
          </p:spPr>
        </p:sp>
        <p:sp>
          <p:nvSpPr>
            <p:cNvPr id="49174" name="Rounded Rectangle 14"/>
            <p:cNvSpPr>
              <a:spLocks noChangeArrowheads="1"/>
            </p:cNvSpPr>
            <p:nvPr/>
          </p:nvSpPr>
          <p:spPr bwMode="auto">
            <a:xfrm>
              <a:off x="329715" y="2633304"/>
              <a:ext cx="1222296" cy="1275508"/>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Safety</a:t>
              </a:r>
            </a:p>
          </p:txBody>
        </p:sp>
      </p:grpSp>
      <p:grpSp>
        <p:nvGrpSpPr>
          <p:cNvPr id="49156" name="Group 29"/>
          <p:cNvGrpSpPr>
            <a:grpSpLocks/>
          </p:cNvGrpSpPr>
          <p:nvPr/>
        </p:nvGrpSpPr>
        <p:grpSpPr bwMode="auto">
          <a:xfrm>
            <a:off x="304800" y="3581400"/>
            <a:ext cx="8686800" cy="1006475"/>
            <a:chOff x="304800" y="3642360"/>
            <a:chExt cx="8686799" cy="1005840"/>
          </a:xfrm>
        </p:grpSpPr>
        <p:sp>
          <p:nvSpPr>
            <p:cNvPr id="31" name="Round Same Side Corner Rectangle 30"/>
            <p:cNvSpPr/>
            <p:nvPr/>
          </p:nvSpPr>
          <p:spPr>
            <a:xfrm rot="5400000">
              <a:off x="4408802" y="171765"/>
              <a:ext cx="996321" cy="7956549"/>
            </a:xfrm>
            <a:prstGeom prst="round2SameRect">
              <a:avLst/>
            </a:prstGeom>
            <a:solidFill>
              <a:srgbClr val="FFFFFF">
                <a:lumMod val="85000"/>
                <a:alpha val="90000"/>
              </a:srgbClr>
            </a:solidFill>
            <a:ln w="25400" cap="flat" cmpd="sng" algn="ctr">
              <a:noFill/>
              <a:prstDash val="solid"/>
            </a:ln>
            <a:effectLst/>
          </p:spPr>
        </p:sp>
        <p:sp>
          <p:nvSpPr>
            <p:cNvPr id="49168" name="Round Same Side Corner Rectangle 12"/>
            <p:cNvSpPr>
              <a:spLocks noChangeArrowheads="1"/>
            </p:cNvSpPr>
            <p:nvPr/>
          </p:nvSpPr>
          <p:spPr bwMode="auto">
            <a:xfrm>
              <a:off x="1576926" y="3918534"/>
              <a:ext cx="7414673" cy="522636"/>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Enhance existing bus transit alternatives, market this improved service, and increase ridership</a:t>
              </a:r>
            </a:p>
          </p:txBody>
        </p:sp>
        <p:sp>
          <p:nvSpPr>
            <p:cNvPr id="33" name="Rounded Rectangle 32"/>
            <p:cNvSpPr/>
            <p:nvPr/>
          </p:nvSpPr>
          <p:spPr>
            <a:xfrm>
              <a:off x="304800" y="3642360"/>
              <a:ext cx="1271588" cy="1005840"/>
            </a:xfrm>
            <a:prstGeom prst="roundRect">
              <a:avLst/>
            </a:prstGeom>
            <a:solidFill>
              <a:schemeClr val="accent2"/>
            </a:solidFill>
            <a:ln w="9525" cap="flat" cmpd="sng" algn="ctr">
              <a:noFill/>
              <a:prstDash val="solid"/>
            </a:ln>
            <a:effectLst>
              <a:outerShdw blurRad="40000" dist="23000" dir="5400000" rotWithShape="0">
                <a:srgbClr val="000000">
                  <a:alpha val="35000"/>
                </a:srgbClr>
              </a:outerShdw>
            </a:effectLst>
          </p:spPr>
        </p:sp>
        <p:sp>
          <p:nvSpPr>
            <p:cNvPr id="49170" name="Rounded Rectangle 14"/>
            <p:cNvSpPr>
              <a:spLocks noChangeArrowheads="1"/>
            </p:cNvSpPr>
            <p:nvPr/>
          </p:nvSpPr>
          <p:spPr bwMode="auto">
            <a:xfrm>
              <a:off x="329715" y="3746101"/>
              <a:ext cx="1222296" cy="825899"/>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Bus Transit</a:t>
              </a:r>
            </a:p>
          </p:txBody>
        </p:sp>
      </p:grpSp>
      <p:grpSp>
        <p:nvGrpSpPr>
          <p:cNvPr id="49157" name="Group 34"/>
          <p:cNvGrpSpPr>
            <a:grpSpLocks/>
          </p:cNvGrpSpPr>
          <p:nvPr/>
        </p:nvGrpSpPr>
        <p:grpSpPr bwMode="auto">
          <a:xfrm>
            <a:off x="304800" y="914400"/>
            <a:ext cx="8686800" cy="1006475"/>
            <a:chOff x="436879" y="1688607"/>
            <a:chExt cx="9105900" cy="1377290"/>
          </a:xfrm>
        </p:grpSpPr>
        <p:sp>
          <p:nvSpPr>
            <p:cNvPr id="36" name="Round Same Side Corner Rectangle 35"/>
            <p:cNvSpPr/>
            <p:nvPr/>
          </p:nvSpPr>
          <p:spPr>
            <a:xfrm rot="5400000">
              <a:off x="4581120" y="-1801646"/>
              <a:ext cx="1359911" cy="8340419"/>
            </a:xfrm>
            <a:prstGeom prst="round2SameRect">
              <a:avLst/>
            </a:prstGeom>
            <a:solidFill>
              <a:srgbClr val="FFFFFF">
                <a:lumMod val="85000"/>
                <a:alpha val="90000"/>
              </a:srgbClr>
            </a:solidFill>
            <a:ln w="25400" cap="flat" cmpd="sng" algn="ctr">
              <a:noFill/>
              <a:prstDash val="solid"/>
            </a:ln>
            <a:effectLst/>
          </p:spPr>
        </p:sp>
        <p:sp>
          <p:nvSpPr>
            <p:cNvPr id="49164" name="Round Same Side Corner Rectangle 12"/>
            <p:cNvSpPr>
              <a:spLocks noChangeArrowheads="1"/>
            </p:cNvSpPr>
            <p:nvPr/>
          </p:nvSpPr>
          <p:spPr bwMode="auto">
            <a:xfrm>
              <a:off x="1770379" y="1943799"/>
              <a:ext cx="7772400" cy="994260"/>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Improve travel time reliability along Route 3 South in both the north and south bound directions</a:t>
              </a:r>
            </a:p>
          </p:txBody>
        </p:sp>
        <p:sp>
          <p:nvSpPr>
            <p:cNvPr id="38" name="Rounded Rectangle 37"/>
            <p:cNvSpPr/>
            <p:nvPr/>
          </p:nvSpPr>
          <p:spPr>
            <a:xfrm>
              <a:off x="436879" y="1688607"/>
              <a:ext cx="1332937" cy="1377290"/>
            </a:xfrm>
            <a:prstGeom prst="roundRect">
              <a:avLst/>
            </a:prstGeom>
            <a:solidFill>
              <a:srgbClr val="005D7E"/>
            </a:solidFill>
            <a:ln w="9525" cap="flat" cmpd="sng" algn="ctr">
              <a:noFill/>
              <a:prstDash val="solid"/>
            </a:ln>
            <a:effectLst>
              <a:outerShdw blurRad="40000" dist="23000" dir="5400000" rotWithShape="0">
                <a:srgbClr val="000000">
                  <a:alpha val="35000"/>
                </a:srgbClr>
              </a:outerShdw>
            </a:effectLst>
          </p:spPr>
        </p:sp>
        <p:sp>
          <p:nvSpPr>
            <p:cNvPr id="49166" name="Rounded Rectangle 14"/>
            <p:cNvSpPr>
              <a:spLocks noChangeArrowheads="1"/>
            </p:cNvSpPr>
            <p:nvPr/>
          </p:nvSpPr>
          <p:spPr bwMode="auto">
            <a:xfrm>
              <a:off x="462996" y="1888563"/>
              <a:ext cx="1281266" cy="1104732"/>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Mobility</a:t>
              </a:r>
            </a:p>
          </p:txBody>
        </p:sp>
      </p:grpSp>
      <p:grpSp>
        <p:nvGrpSpPr>
          <p:cNvPr id="49158" name="Group 39"/>
          <p:cNvGrpSpPr>
            <a:grpSpLocks/>
          </p:cNvGrpSpPr>
          <p:nvPr/>
        </p:nvGrpSpPr>
        <p:grpSpPr bwMode="auto">
          <a:xfrm>
            <a:off x="304800" y="4876800"/>
            <a:ext cx="8686800" cy="1006475"/>
            <a:chOff x="304800" y="4937759"/>
            <a:chExt cx="8686799" cy="1005840"/>
          </a:xfrm>
        </p:grpSpPr>
        <p:sp>
          <p:nvSpPr>
            <p:cNvPr id="41" name="Round Same Side Corner Rectangle 40"/>
            <p:cNvSpPr/>
            <p:nvPr/>
          </p:nvSpPr>
          <p:spPr>
            <a:xfrm rot="5400000">
              <a:off x="4408802" y="1467164"/>
              <a:ext cx="996321" cy="7956549"/>
            </a:xfrm>
            <a:prstGeom prst="round2SameRect">
              <a:avLst/>
            </a:prstGeom>
            <a:solidFill>
              <a:srgbClr val="FFFFFF">
                <a:lumMod val="85000"/>
                <a:alpha val="90000"/>
              </a:srgbClr>
            </a:solidFill>
            <a:ln w="25400" cap="flat" cmpd="sng" algn="ctr">
              <a:noFill/>
              <a:prstDash val="solid"/>
            </a:ln>
            <a:effectLst/>
          </p:spPr>
        </p:sp>
        <p:sp>
          <p:nvSpPr>
            <p:cNvPr id="49160" name="Round Same Side Corner Rectangle 12"/>
            <p:cNvSpPr>
              <a:spLocks noChangeArrowheads="1"/>
            </p:cNvSpPr>
            <p:nvPr/>
          </p:nvSpPr>
          <p:spPr bwMode="auto">
            <a:xfrm>
              <a:off x="1576926" y="5213933"/>
              <a:ext cx="7414673" cy="522636"/>
            </a:xfrm>
            <a:prstGeom prst="rect">
              <a:avLst/>
            </a:prstGeom>
            <a:noFill/>
            <a:ln w="9525">
              <a:noFill/>
              <a:miter lim="800000"/>
              <a:headEnd/>
              <a:tailEnd/>
            </a:ln>
          </p:spPr>
          <p:txBody>
            <a:bodyPr lIns="247650" tIns="123825" rIns="247650" bIns="123825" anchor="ctr"/>
            <a:lstStyle/>
            <a:p>
              <a:pPr marL="227013" lvl="1" indent="-227013" defTabSz="906463">
                <a:lnSpc>
                  <a:spcPct val="90000"/>
                </a:lnSpc>
                <a:spcBef>
                  <a:spcPts val="600"/>
                </a:spcBef>
                <a:spcAft>
                  <a:spcPts val="600"/>
                </a:spcAft>
                <a:buClr>
                  <a:srgbClr val="00537E"/>
                </a:buClr>
                <a:buSzPct val="80000"/>
                <a:buFont typeface="Wingdings" pitchFamily="2" charset="2"/>
                <a:buChar char="§"/>
                <a:tabLst>
                  <a:tab pos="279400" algn="l"/>
                </a:tabLst>
              </a:pPr>
              <a:r>
                <a:rPr lang="en-US" sz="1600">
                  <a:solidFill>
                    <a:srgbClr val="000000"/>
                  </a:solidFill>
                  <a:latin typeface="Calibri" pitchFamily="34" charset="0"/>
                </a:rPr>
                <a:t>Demonstrate the viability of alternative delivery options in Massachusetts and provide opportunity for private investment</a:t>
              </a:r>
            </a:p>
          </p:txBody>
        </p:sp>
        <p:sp>
          <p:nvSpPr>
            <p:cNvPr id="43" name="Rounded Rectangle 42"/>
            <p:cNvSpPr/>
            <p:nvPr/>
          </p:nvSpPr>
          <p:spPr>
            <a:xfrm>
              <a:off x="304800" y="4937759"/>
              <a:ext cx="1271588" cy="1005840"/>
            </a:xfrm>
            <a:prstGeom prst="roundRect">
              <a:avLst/>
            </a:prstGeom>
            <a:solidFill>
              <a:srgbClr val="844C54"/>
            </a:solidFill>
            <a:ln w="9525" cap="flat" cmpd="sng" algn="ctr">
              <a:noFill/>
              <a:prstDash val="solid"/>
            </a:ln>
            <a:effectLst>
              <a:outerShdw blurRad="40000" dist="23000" dir="5400000" rotWithShape="0">
                <a:srgbClr val="000000">
                  <a:alpha val="35000"/>
                </a:srgbClr>
              </a:outerShdw>
            </a:effectLst>
          </p:spPr>
        </p:sp>
        <p:sp>
          <p:nvSpPr>
            <p:cNvPr id="49162" name="Rounded Rectangle 14"/>
            <p:cNvSpPr>
              <a:spLocks noChangeArrowheads="1"/>
            </p:cNvSpPr>
            <p:nvPr/>
          </p:nvSpPr>
          <p:spPr bwMode="auto">
            <a:xfrm>
              <a:off x="329715" y="5041500"/>
              <a:ext cx="1222296" cy="825899"/>
            </a:xfrm>
            <a:prstGeom prst="rect">
              <a:avLst/>
            </a:prstGeom>
            <a:noFill/>
            <a:ln w="9525">
              <a:noFill/>
              <a:miter lim="800000"/>
              <a:headEnd/>
              <a:tailEnd/>
            </a:ln>
          </p:spPr>
          <p:txBody>
            <a:bodyPr lIns="60960" tIns="30480" rIns="60960" bIns="30480" anchor="ctr"/>
            <a:lstStyle/>
            <a:p>
              <a:pPr algn="ctr">
                <a:lnSpc>
                  <a:spcPct val="90000"/>
                </a:lnSpc>
                <a:spcAft>
                  <a:spcPct val="35000"/>
                </a:spcAft>
                <a:buClr>
                  <a:srgbClr val="D20000"/>
                </a:buClr>
                <a:buSzPct val="60000"/>
              </a:pPr>
              <a:r>
                <a:rPr lang="en-US" sz="1400">
                  <a:solidFill>
                    <a:srgbClr val="FFFFFF"/>
                  </a:solidFill>
                  <a:latin typeface="Calibri" pitchFamily="34" charset="0"/>
                  <a:cs typeface="Tahoma" pitchFamily="34" charset="0"/>
                </a:rPr>
                <a:t>Project Delivery</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04800" y="150813"/>
            <a:ext cx="8839200" cy="368300"/>
          </a:xfrm>
        </p:spPr>
        <p:txBody>
          <a:bodyPr/>
          <a:lstStyle/>
          <a:p>
            <a:r>
              <a:rPr lang="en-US" smtClean="0"/>
              <a:t>Express Toll Lanes have been increasingly adopted as a solution for congested urban roads</a:t>
            </a:r>
          </a:p>
        </p:txBody>
      </p:sp>
      <p:pic>
        <p:nvPicPr>
          <p:cNvPr id="50178" name="Content Placeholder 4"/>
          <p:cNvPicPr>
            <a:picLocks noGrp="1" noChangeAspect="1"/>
          </p:cNvPicPr>
          <p:nvPr>
            <p:ph idx="1"/>
          </p:nvPr>
        </p:nvPicPr>
        <p:blipFill>
          <a:blip r:embed="rId2"/>
          <a:srcRect/>
          <a:stretch>
            <a:fillRect/>
          </a:stretch>
        </p:blipFill>
        <p:spPr>
          <a:xfrm>
            <a:off x="990600" y="609600"/>
            <a:ext cx="7194550" cy="4800600"/>
          </a:xfrm>
        </p:spPr>
      </p:pic>
      <p:grpSp>
        <p:nvGrpSpPr>
          <p:cNvPr id="50179" name="Group 55"/>
          <p:cNvGrpSpPr>
            <a:grpSpLocks/>
          </p:cNvGrpSpPr>
          <p:nvPr/>
        </p:nvGrpSpPr>
        <p:grpSpPr bwMode="auto">
          <a:xfrm>
            <a:off x="1339850" y="3062288"/>
            <a:ext cx="304800" cy="200025"/>
            <a:chOff x="3733800" y="1600200"/>
            <a:chExt cx="990893" cy="533401"/>
          </a:xfrm>
        </p:grpSpPr>
        <p:pic>
          <p:nvPicPr>
            <p:cNvPr id="50288" name="Picture 56"/>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89" name="Freeform 57"/>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0" name="Group 63"/>
          <p:cNvGrpSpPr>
            <a:grpSpLocks/>
          </p:cNvGrpSpPr>
          <p:nvPr/>
        </p:nvGrpSpPr>
        <p:grpSpPr bwMode="auto">
          <a:xfrm>
            <a:off x="4114800" y="3729038"/>
            <a:ext cx="304800" cy="200025"/>
            <a:chOff x="3733800" y="1600200"/>
            <a:chExt cx="990893" cy="533401"/>
          </a:xfrm>
        </p:grpSpPr>
        <p:pic>
          <p:nvPicPr>
            <p:cNvPr id="50286" name="Picture 64"/>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87" name="Freeform 65"/>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1" name="Group 66"/>
          <p:cNvGrpSpPr>
            <a:grpSpLocks/>
          </p:cNvGrpSpPr>
          <p:nvPr/>
        </p:nvGrpSpPr>
        <p:grpSpPr bwMode="auto">
          <a:xfrm>
            <a:off x="4419600" y="3771900"/>
            <a:ext cx="304800" cy="200025"/>
            <a:chOff x="3733800" y="1600200"/>
            <a:chExt cx="990893" cy="533401"/>
          </a:xfrm>
        </p:grpSpPr>
        <p:pic>
          <p:nvPicPr>
            <p:cNvPr id="50284" name="Picture 67"/>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85" name="Freeform 68"/>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2" name="Group 69"/>
          <p:cNvGrpSpPr>
            <a:grpSpLocks/>
          </p:cNvGrpSpPr>
          <p:nvPr/>
        </p:nvGrpSpPr>
        <p:grpSpPr bwMode="auto">
          <a:xfrm>
            <a:off x="4648200" y="4343400"/>
            <a:ext cx="304800" cy="200025"/>
            <a:chOff x="3733800" y="1600200"/>
            <a:chExt cx="990893" cy="533401"/>
          </a:xfrm>
        </p:grpSpPr>
        <p:pic>
          <p:nvPicPr>
            <p:cNvPr id="50282" name="Picture 70"/>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83" name="Freeform 71"/>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3" name="Group 72"/>
          <p:cNvGrpSpPr>
            <a:grpSpLocks/>
          </p:cNvGrpSpPr>
          <p:nvPr/>
        </p:nvGrpSpPr>
        <p:grpSpPr bwMode="auto">
          <a:xfrm>
            <a:off x="6786563" y="4953000"/>
            <a:ext cx="304800" cy="200025"/>
            <a:chOff x="3733800" y="1600200"/>
            <a:chExt cx="990893" cy="533401"/>
          </a:xfrm>
        </p:grpSpPr>
        <p:pic>
          <p:nvPicPr>
            <p:cNvPr id="50280" name="Picture 73"/>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81" name="Freeform 74"/>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4" name="Group 75"/>
          <p:cNvGrpSpPr>
            <a:grpSpLocks/>
          </p:cNvGrpSpPr>
          <p:nvPr/>
        </p:nvGrpSpPr>
        <p:grpSpPr bwMode="auto">
          <a:xfrm>
            <a:off x="6634163" y="2638425"/>
            <a:ext cx="304800" cy="200025"/>
            <a:chOff x="3733800" y="1600200"/>
            <a:chExt cx="990893" cy="533401"/>
          </a:xfrm>
        </p:grpSpPr>
        <p:pic>
          <p:nvPicPr>
            <p:cNvPr id="50278" name="Picture 76"/>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79" name="Freeform 77"/>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85" name="Group 78"/>
          <p:cNvGrpSpPr>
            <a:grpSpLocks/>
          </p:cNvGrpSpPr>
          <p:nvPr/>
        </p:nvGrpSpPr>
        <p:grpSpPr bwMode="auto">
          <a:xfrm>
            <a:off x="3513138" y="2544763"/>
            <a:ext cx="304800" cy="200025"/>
            <a:chOff x="3733800" y="1600200"/>
            <a:chExt cx="990893" cy="533401"/>
          </a:xfrm>
        </p:grpSpPr>
        <p:pic>
          <p:nvPicPr>
            <p:cNvPr id="50276" name="Picture 79"/>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81" name="Freeform 80"/>
            <p:cNvSpPr/>
            <p:nvPr/>
          </p:nvSpPr>
          <p:spPr bwMode="auto">
            <a:xfrm>
              <a:off x="3769925" y="1676400"/>
              <a:ext cx="918640" cy="325966"/>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86" name="Group 84"/>
          <p:cNvGrpSpPr>
            <a:grpSpLocks/>
          </p:cNvGrpSpPr>
          <p:nvPr/>
        </p:nvGrpSpPr>
        <p:grpSpPr bwMode="auto">
          <a:xfrm>
            <a:off x="4953000" y="1852613"/>
            <a:ext cx="304800" cy="200025"/>
            <a:chOff x="3733800" y="1600200"/>
            <a:chExt cx="990893" cy="533401"/>
          </a:xfrm>
        </p:grpSpPr>
        <p:pic>
          <p:nvPicPr>
            <p:cNvPr id="50274" name="Picture 85"/>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87" name="Freeform 86"/>
            <p:cNvSpPr/>
            <p:nvPr/>
          </p:nvSpPr>
          <p:spPr bwMode="auto">
            <a:xfrm>
              <a:off x="3769928" y="1676400"/>
              <a:ext cx="918640" cy="325966"/>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87" name="Group 87"/>
          <p:cNvGrpSpPr>
            <a:grpSpLocks/>
          </p:cNvGrpSpPr>
          <p:nvPr/>
        </p:nvGrpSpPr>
        <p:grpSpPr bwMode="auto">
          <a:xfrm>
            <a:off x="6142038" y="3656013"/>
            <a:ext cx="304800" cy="200025"/>
            <a:chOff x="3733800" y="1600200"/>
            <a:chExt cx="990893" cy="533401"/>
          </a:xfrm>
        </p:grpSpPr>
        <p:pic>
          <p:nvPicPr>
            <p:cNvPr id="50272" name="Picture 88"/>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90" name="Freeform 89"/>
            <p:cNvSpPr/>
            <p:nvPr/>
          </p:nvSpPr>
          <p:spPr bwMode="auto">
            <a:xfrm>
              <a:off x="3769925" y="1676400"/>
              <a:ext cx="918640" cy="325966"/>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88" name="Group 90"/>
          <p:cNvGrpSpPr>
            <a:grpSpLocks/>
          </p:cNvGrpSpPr>
          <p:nvPr/>
        </p:nvGrpSpPr>
        <p:grpSpPr bwMode="auto">
          <a:xfrm>
            <a:off x="2514600" y="2286000"/>
            <a:ext cx="304800" cy="200025"/>
            <a:chOff x="3733800" y="1600200"/>
            <a:chExt cx="990893" cy="533401"/>
          </a:xfrm>
        </p:grpSpPr>
        <p:pic>
          <p:nvPicPr>
            <p:cNvPr id="50270" name="Picture 91"/>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93" name="Freeform 92"/>
            <p:cNvSpPr/>
            <p:nvPr/>
          </p:nvSpPr>
          <p:spPr bwMode="auto">
            <a:xfrm>
              <a:off x="3769928" y="1676400"/>
              <a:ext cx="918640" cy="325969"/>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89" name="Group 93"/>
          <p:cNvGrpSpPr>
            <a:grpSpLocks/>
          </p:cNvGrpSpPr>
          <p:nvPr/>
        </p:nvGrpSpPr>
        <p:grpSpPr bwMode="auto">
          <a:xfrm>
            <a:off x="1327150" y="2514600"/>
            <a:ext cx="304800" cy="200025"/>
            <a:chOff x="3733800" y="1600200"/>
            <a:chExt cx="990893" cy="533401"/>
          </a:xfrm>
        </p:grpSpPr>
        <p:pic>
          <p:nvPicPr>
            <p:cNvPr id="50268" name="Picture 94"/>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96" name="Freeform 95"/>
            <p:cNvSpPr/>
            <p:nvPr/>
          </p:nvSpPr>
          <p:spPr bwMode="auto">
            <a:xfrm>
              <a:off x="3769928" y="1676400"/>
              <a:ext cx="918640" cy="325969"/>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90" name="Group 96"/>
          <p:cNvGrpSpPr>
            <a:grpSpLocks/>
          </p:cNvGrpSpPr>
          <p:nvPr/>
        </p:nvGrpSpPr>
        <p:grpSpPr bwMode="auto">
          <a:xfrm>
            <a:off x="1219200" y="2667000"/>
            <a:ext cx="304800" cy="200025"/>
            <a:chOff x="3733800" y="1600200"/>
            <a:chExt cx="990893" cy="533401"/>
          </a:xfrm>
        </p:grpSpPr>
        <p:pic>
          <p:nvPicPr>
            <p:cNvPr id="50266" name="Picture 97"/>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99" name="Freeform 98"/>
            <p:cNvSpPr/>
            <p:nvPr/>
          </p:nvSpPr>
          <p:spPr bwMode="auto">
            <a:xfrm>
              <a:off x="3769928" y="1676400"/>
              <a:ext cx="918640" cy="325969"/>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91" name="Group 99"/>
          <p:cNvGrpSpPr>
            <a:grpSpLocks/>
          </p:cNvGrpSpPr>
          <p:nvPr/>
        </p:nvGrpSpPr>
        <p:grpSpPr bwMode="auto">
          <a:xfrm>
            <a:off x="1752600" y="838200"/>
            <a:ext cx="304800" cy="200025"/>
            <a:chOff x="3733800" y="1600200"/>
            <a:chExt cx="990893" cy="533401"/>
          </a:xfrm>
        </p:grpSpPr>
        <p:pic>
          <p:nvPicPr>
            <p:cNvPr id="50264" name="Picture 100"/>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102" name="Freeform 101"/>
            <p:cNvSpPr/>
            <p:nvPr/>
          </p:nvSpPr>
          <p:spPr bwMode="auto">
            <a:xfrm>
              <a:off x="3769928" y="1676400"/>
              <a:ext cx="918640" cy="325969"/>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192" name="Group 102"/>
          <p:cNvGrpSpPr>
            <a:grpSpLocks/>
          </p:cNvGrpSpPr>
          <p:nvPr/>
        </p:nvGrpSpPr>
        <p:grpSpPr bwMode="auto">
          <a:xfrm>
            <a:off x="1695450" y="3522663"/>
            <a:ext cx="304800" cy="200025"/>
            <a:chOff x="3733800" y="1600200"/>
            <a:chExt cx="990893" cy="533401"/>
          </a:xfrm>
        </p:grpSpPr>
        <p:pic>
          <p:nvPicPr>
            <p:cNvPr id="50262" name="Picture 103"/>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63" name="Freeform 104"/>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00B05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93" name="Group 105"/>
          <p:cNvGrpSpPr>
            <a:grpSpLocks/>
          </p:cNvGrpSpPr>
          <p:nvPr/>
        </p:nvGrpSpPr>
        <p:grpSpPr bwMode="auto">
          <a:xfrm>
            <a:off x="6550025" y="4394200"/>
            <a:ext cx="304800" cy="200025"/>
            <a:chOff x="3733800" y="1600200"/>
            <a:chExt cx="990893" cy="533401"/>
          </a:xfrm>
        </p:grpSpPr>
        <p:pic>
          <p:nvPicPr>
            <p:cNvPr id="50260" name="Picture 106"/>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61" name="Freeform 107"/>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00B05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94" name="Group 111"/>
          <p:cNvGrpSpPr>
            <a:grpSpLocks/>
          </p:cNvGrpSpPr>
          <p:nvPr/>
        </p:nvGrpSpPr>
        <p:grpSpPr bwMode="auto">
          <a:xfrm>
            <a:off x="6808788" y="4765675"/>
            <a:ext cx="304800" cy="200025"/>
            <a:chOff x="3733800" y="1600200"/>
            <a:chExt cx="990893" cy="533401"/>
          </a:xfrm>
        </p:grpSpPr>
        <p:pic>
          <p:nvPicPr>
            <p:cNvPr id="50258" name="Picture 112"/>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59" name="Freeform 113"/>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80008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95" name="Group 117"/>
          <p:cNvGrpSpPr>
            <a:grpSpLocks/>
          </p:cNvGrpSpPr>
          <p:nvPr/>
        </p:nvGrpSpPr>
        <p:grpSpPr bwMode="auto">
          <a:xfrm>
            <a:off x="6515100" y="3257550"/>
            <a:ext cx="304800" cy="200025"/>
            <a:chOff x="3733800" y="1600200"/>
            <a:chExt cx="990893" cy="533401"/>
          </a:xfrm>
        </p:grpSpPr>
        <p:pic>
          <p:nvPicPr>
            <p:cNvPr id="50256" name="Picture 118"/>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57" name="Freeform 119"/>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33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96" name="Group 123"/>
          <p:cNvGrpSpPr>
            <a:grpSpLocks/>
          </p:cNvGrpSpPr>
          <p:nvPr/>
        </p:nvGrpSpPr>
        <p:grpSpPr bwMode="auto">
          <a:xfrm>
            <a:off x="6842125" y="2547938"/>
            <a:ext cx="304800" cy="200025"/>
            <a:chOff x="3733800" y="1600200"/>
            <a:chExt cx="990893" cy="533401"/>
          </a:xfrm>
        </p:grpSpPr>
        <p:pic>
          <p:nvPicPr>
            <p:cNvPr id="50254" name="Picture 124"/>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55" name="Freeform 125"/>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D52B98">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197" name="Group 14"/>
          <p:cNvGrpSpPr>
            <a:grpSpLocks/>
          </p:cNvGrpSpPr>
          <p:nvPr/>
        </p:nvGrpSpPr>
        <p:grpSpPr bwMode="auto">
          <a:xfrm>
            <a:off x="7551738" y="4572000"/>
            <a:ext cx="1287462" cy="1524000"/>
            <a:chOff x="7246748" y="3429001"/>
            <a:chExt cx="1287651" cy="1523999"/>
          </a:xfrm>
        </p:grpSpPr>
        <p:pic>
          <p:nvPicPr>
            <p:cNvPr id="50235" name="Picture 2"/>
            <p:cNvPicPr>
              <a:picLocks noChangeAspect="1" noChangeArrowheads="1"/>
            </p:cNvPicPr>
            <p:nvPr/>
          </p:nvPicPr>
          <p:blipFill>
            <a:blip r:embed="rId4"/>
            <a:srcRect/>
            <a:stretch>
              <a:fillRect/>
            </a:stretch>
          </p:blipFill>
          <p:spPr bwMode="auto">
            <a:xfrm>
              <a:off x="7246748" y="3429001"/>
              <a:ext cx="1287651" cy="1523999"/>
            </a:xfrm>
            <a:prstGeom prst="rect">
              <a:avLst/>
            </a:prstGeom>
            <a:noFill/>
            <a:ln w="9525">
              <a:noFill/>
              <a:miter lim="800000"/>
              <a:headEnd/>
              <a:tailEnd/>
            </a:ln>
          </p:spPr>
        </p:pic>
        <p:grpSp>
          <p:nvGrpSpPr>
            <p:cNvPr id="50236" name="Group 60"/>
            <p:cNvGrpSpPr>
              <a:grpSpLocks/>
            </p:cNvGrpSpPr>
            <p:nvPr/>
          </p:nvGrpSpPr>
          <p:grpSpPr bwMode="auto">
            <a:xfrm>
              <a:off x="7270561" y="3700574"/>
              <a:ext cx="304798" cy="200051"/>
              <a:chOff x="3733800" y="1600200"/>
              <a:chExt cx="990893" cy="533401"/>
            </a:xfrm>
          </p:grpSpPr>
          <p:pic>
            <p:nvPicPr>
              <p:cNvPr id="50252" name="Picture 61"/>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53" name="Freeform 62"/>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00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237" name="Group 81"/>
            <p:cNvGrpSpPr>
              <a:grpSpLocks/>
            </p:cNvGrpSpPr>
            <p:nvPr/>
          </p:nvGrpSpPr>
          <p:grpSpPr bwMode="auto">
            <a:xfrm>
              <a:off x="7273243" y="3457549"/>
              <a:ext cx="304798" cy="200051"/>
              <a:chOff x="3733800" y="1600200"/>
              <a:chExt cx="990893" cy="533401"/>
            </a:xfrm>
          </p:grpSpPr>
          <p:pic>
            <p:nvPicPr>
              <p:cNvPr id="50250" name="Picture 82"/>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84" name="Freeform 83"/>
              <p:cNvSpPr/>
              <p:nvPr/>
            </p:nvSpPr>
            <p:spPr bwMode="auto">
              <a:xfrm>
                <a:off x="3771546" y="1676462"/>
                <a:ext cx="918782" cy="325926"/>
              </a:xfrm>
              <a:custGeom>
                <a:avLst/>
                <a:gdLst>
                  <a:gd name="connsiteX0" fmla="*/ 95250 w 914399"/>
                  <a:gd name="connsiteY0" fmla="*/ 81014 h 323902"/>
                  <a:gd name="connsiteX1" fmla="*/ 116681 w 914399"/>
                  <a:gd name="connsiteY1" fmla="*/ 83396 h 323902"/>
                  <a:gd name="connsiteX2" fmla="*/ 128588 w 914399"/>
                  <a:gd name="connsiteY2" fmla="*/ 81014 h 323902"/>
                  <a:gd name="connsiteX3" fmla="*/ 157163 w 914399"/>
                  <a:gd name="connsiteY3" fmla="*/ 73871 h 323902"/>
                  <a:gd name="connsiteX4" fmla="*/ 173831 w 914399"/>
                  <a:gd name="connsiteY4" fmla="*/ 69108 h 323902"/>
                  <a:gd name="connsiteX5" fmla="*/ 188119 w 914399"/>
                  <a:gd name="connsiteY5" fmla="*/ 64346 h 323902"/>
                  <a:gd name="connsiteX6" fmla="*/ 195263 w 914399"/>
                  <a:gd name="connsiteY6" fmla="*/ 59583 h 323902"/>
                  <a:gd name="connsiteX7" fmla="*/ 202406 w 914399"/>
                  <a:gd name="connsiteY7" fmla="*/ 57202 h 323902"/>
                  <a:gd name="connsiteX8" fmla="*/ 207169 w 914399"/>
                  <a:gd name="connsiteY8" fmla="*/ 50058 h 323902"/>
                  <a:gd name="connsiteX9" fmla="*/ 221456 w 914399"/>
                  <a:gd name="connsiteY9" fmla="*/ 45296 h 323902"/>
                  <a:gd name="connsiteX10" fmla="*/ 228600 w 914399"/>
                  <a:gd name="connsiteY10" fmla="*/ 42914 h 323902"/>
                  <a:gd name="connsiteX11" fmla="*/ 242888 w 914399"/>
                  <a:gd name="connsiteY11" fmla="*/ 33389 h 323902"/>
                  <a:gd name="connsiteX12" fmla="*/ 250031 w 914399"/>
                  <a:gd name="connsiteY12" fmla="*/ 31008 h 323902"/>
                  <a:gd name="connsiteX13" fmla="*/ 264319 w 914399"/>
                  <a:gd name="connsiteY13" fmla="*/ 21483 h 323902"/>
                  <a:gd name="connsiteX14" fmla="*/ 269081 w 914399"/>
                  <a:gd name="connsiteY14" fmla="*/ 14339 h 323902"/>
                  <a:gd name="connsiteX15" fmla="*/ 276225 w 914399"/>
                  <a:gd name="connsiteY15" fmla="*/ 11958 h 323902"/>
                  <a:gd name="connsiteX16" fmla="*/ 283369 w 914399"/>
                  <a:gd name="connsiteY16" fmla="*/ 7196 h 323902"/>
                  <a:gd name="connsiteX17" fmla="*/ 359569 w 914399"/>
                  <a:gd name="connsiteY17" fmla="*/ 4814 h 323902"/>
                  <a:gd name="connsiteX18" fmla="*/ 450056 w 914399"/>
                  <a:gd name="connsiteY18" fmla="*/ 2433 h 323902"/>
                  <a:gd name="connsiteX19" fmla="*/ 464344 w 914399"/>
                  <a:gd name="connsiteY19" fmla="*/ 7196 h 323902"/>
                  <a:gd name="connsiteX20" fmla="*/ 511969 w 914399"/>
                  <a:gd name="connsiteY20" fmla="*/ 11958 h 323902"/>
                  <a:gd name="connsiteX21" fmla="*/ 545306 w 914399"/>
                  <a:gd name="connsiteY21" fmla="*/ 16721 h 323902"/>
                  <a:gd name="connsiteX22" fmla="*/ 569119 w 914399"/>
                  <a:gd name="connsiteY22" fmla="*/ 23864 h 323902"/>
                  <a:gd name="connsiteX23" fmla="*/ 576263 w 914399"/>
                  <a:gd name="connsiteY23" fmla="*/ 26246 h 323902"/>
                  <a:gd name="connsiteX24" fmla="*/ 583406 w 914399"/>
                  <a:gd name="connsiteY24" fmla="*/ 28627 h 323902"/>
                  <a:gd name="connsiteX25" fmla="*/ 611981 w 914399"/>
                  <a:gd name="connsiteY25" fmla="*/ 47677 h 323902"/>
                  <a:gd name="connsiteX26" fmla="*/ 619125 w 914399"/>
                  <a:gd name="connsiteY26" fmla="*/ 52439 h 323902"/>
                  <a:gd name="connsiteX27" fmla="*/ 626269 w 914399"/>
                  <a:gd name="connsiteY27" fmla="*/ 54821 h 323902"/>
                  <a:gd name="connsiteX28" fmla="*/ 640556 w 914399"/>
                  <a:gd name="connsiteY28" fmla="*/ 61964 h 323902"/>
                  <a:gd name="connsiteX29" fmla="*/ 654844 w 914399"/>
                  <a:gd name="connsiteY29" fmla="*/ 71489 h 323902"/>
                  <a:gd name="connsiteX30" fmla="*/ 673894 w 914399"/>
                  <a:gd name="connsiteY30" fmla="*/ 88158 h 323902"/>
                  <a:gd name="connsiteX31" fmla="*/ 681038 w 914399"/>
                  <a:gd name="connsiteY31" fmla="*/ 92921 h 323902"/>
                  <a:gd name="connsiteX32" fmla="*/ 721519 w 914399"/>
                  <a:gd name="connsiteY32" fmla="*/ 97683 h 323902"/>
                  <a:gd name="connsiteX33" fmla="*/ 740569 w 914399"/>
                  <a:gd name="connsiteY33" fmla="*/ 100064 h 323902"/>
                  <a:gd name="connsiteX34" fmla="*/ 802481 w 914399"/>
                  <a:gd name="connsiteY34" fmla="*/ 104827 h 323902"/>
                  <a:gd name="connsiteX35" fmla="*/ 819150 w 914399"/>
                  <a:gd name="connsiteY35" fmla="*/ 107208 h 323902"/>
                  <a:gd name="connsiteX36" fmla="*/ 833438 w 914399"/>
                  <a:gd name="connsiteY36" fmla="*/ 111971 h 323902"/>
                  <a:gd name="connsiteX37" fmla="*/ 840581 w 914399"/>
                  <a:gd name="connsiteY37" fmla="*/ 114352 h 323902"/>
                  <a:gd name="connsiteX38" fmla="*/ 854869 w 914399"/>
                  <a:gd name="connsiteY38" fmla="*/ 121496 h 323902"/>
                  <a:gd name="connsiteX39" fmla="*/ 862013 w 914399"/>
                  <a:gd name="connsiteY39" fmla="*/ 126258 h 323902"/>
                  <a:gd name="connsiteX40" fmla="*/ 876300 w 914399"/>
                  <a:gd name="connsiteY40" fmla="*/ 131021 h 323902"/>
                  <a:gd name="connsiteX41" fmla="*/ 890588 w 914399"/>
                  <a:gd name="connsiteY41" fmla="*/ 140546 h 323902"/>
                  <a:gd name="connsiteX42" fmla="*/ 902494 w 914399"/>
                  <a:gd name="connsiteY42" fmla="*/ 161977 h 323902"/>
                  <a:gd name="connsiteX43" fmla="*/ 907256 w 914399"/>
                  <a:gd name="connsiteY43" fmla="*/ 169121 h 323902"/>
                  <a:gd name="connsiteX44" fmla="*/ 912019 w 914399"/>
                  <a:gd name="connsiteY44" fmla="*/ 185789 h 323902"/>
                  <a:gd name="connsiteX45" fmla="*/ 912019 w 914399"/>
                  <a:gd name="connsiteY45" fmla="*/ 235796 h 323902"/>
                  <a:gd name="connsiteX46" fmla="*/ 909638 w 914399"/>
                  <a:gd name="connsiteY46" fmla="*/ 242939 h 323902"/>
                  <a:gd name="connsiteX47" fmla="*/ 895350 w 914399"/>
                  <a:gd name="connsiteY47" fmla="*/ 252464 h 323902"/>
                  <a:gd name="connsiteX48" fmla="*/ 881063 w 914399"/>
                  <a:gd name="connsiteY48" fmla="*/ 261989 h 323902"/>
                  <a:gd name="connsiteX49" fmla="*/ 873919 w 914399"/>
                  <a:gd name="connsiteY49" fmla="*/ 264371 h 323902"/>
                  <a:gd name="connsiteX50" fmla="*/ 859631 w 914399"/>
                  <a:gd name="connsiteY50" fmla="*/ 271514 h 323902"/>
                  <a:gd name="connsiteX51" fmla="*/ 838200 w 914399"/>
                  <a:gd name="connsiteY51" fmla="*/ 273896 h 323902"/>
                  <a:gd name="connsiteX52" fmla="*/ 821531 w 914399"/>
                  <a:gd name="connsiteY52" fmla="*/ 281039 h 323902"/>
                  <a:gd name="connsiteX53" fmla="*/ 807244 w 914399"/>
                  <a:gd name="connsiteY53" fmla="*/ 288183 h 323902"/>
                  <a:gd name="connsiteX54" fmla="*/ 795338 w 914399"/>
                  <a:gd name="connsiteY54" fmla="*/ 297708 h 323902"/>
                  <a:gd name="connsiteX55" fmla="*/ 781050 w 914399"/>
                  <a:gd name="connsiteY55" fmla="*/ 307233 h 323902"/>
                  <a:gd name="connsiteX56" fmla="*/ 773906 w 914399"/>
                  <a:gd name="connsiteY56" fmla="*/ 311996 h 323902"/>
                  <a:gd name="connsiteX57" fmla="*/ 752475 w 914399"/>
                  <a:gd name="connsiteY57" fmla="*/ 319139 h 323902"/>
                  <a:gd name="connsiteX58" fmla="*/ 745331 w 914399"/>
                  <a:gd name="connsiteY58" fmla="*/ 321521 h 323902"/>
                  <a:gd name="connsiteX59" fmla="*/ 697706 w 914399"/>
                  <a:gd name="connsiteY59" fmla="*/ 319139 h 323902"/>
                  <a:gd name="connsiteX60" fmla="*/ 690563 w 914399"/>
                  <a:gd name="connsiteY60" fmla="*/ 314377 h 323902"/>
                  <a:gd name="connsiteX61" fmla="*/ 669131 w 914399"/>
                  <a:gd name="connsiteY61" fmla="*/ 307233 h 323902"/>
                  <a:gd name="connsiteX62" fmla="*/ 661988 w 914399"/>
                  <a:gd name="connsiteY62" fmla="*/ 304852 h 323902"/>
                  <a:gd name="connsiteX63" fmla="*/ 645319 w 914399"/>
                  <a:gd name="connsiteY63" fmla="*/ 283421 h 323902"/>
                  <a:gd name="connsiteX64" fmla="*/ 640556 w 914399"/>
                  <a:gd name="connsiteY64" fmla="*/ 276277 h 323902"/>
                  <a:gd name="connsiteX65" fmla="*/ 621506 w 914399"/>
                  <a:gd name="connsiteY65" fmla="*/ 273896 h 323902"/>
                  <a:gd name="connsiteX66" fmla="*/ 550069 w 914399"/>
                  <a:gd name="connsiteY66" fmla="*/ 276277 h 323902"/>
                  <a:gd name="connsiteX67" fmla="*/ 542925 w 914399"/>
                  <a:gd name="connsiteY67" fmla="*/ 278658 h 323902"/>
                  <a:gd name="connsiteX68" fmla="*/ 400050 w 914399"/>
                  <a:gd name="connsiteY68" fmla="*/ 276277 h 323902"/>
                  <a:gd name="connsiteX69" fmla="*/ 304800 w 914399"/>
                  <a:gd name="connsiteY69" fmla="*/ 276277 h 323902"/>
                  <a:gd name="connsiteX70" fmla="*/ 302419 w 914399"/>
                  <a:gd name="connsiteY70" fmla="*/ 283421 h 323902"/>
                  <a:gd name="connsiteX71" fmla="*/ 300038 w 914399"/>
                  <a:gd name="connsiteY71" fmla="*/ 292946 h 323902"/>
                  <a:gd name="connsiteX72" fmla="*/ 285750 w 914399"/>
                  <a:gd name="connsiteY72" fmla="*/ 302471 h 323902"/>
                  <a:gd name="connsiteX73" fmla="*/ 264319 w 914399"/>
                  <a:gd name="connsiteY73" fmla="*/ 309614 h 323902"/>
                  <a:gd name="connsiteX74" fmla="*/ 257175 w 914399"/>
                  <a:gd name="connsiteY74" fmla="*/ 311996 h 323902"/>
                  <a:gd name="connsiteX75" fmla="*/ 238125 w 914399"/>
                  <a:gd name="connsiteY75" fmla="*/ 316758 h 323902"/>
                  <a:gd name="connsiteX76" fmla="*/ 221456 w 914399"/>
                  <a:gd name="connsiteY76" fmla="*/ 321521 h 323902"/>
                  <a:gd name="connsiteX77" fmla="*/ 202406 w 914399"/>
                  <a:gd name="connsiteY77" fmla="*/ 323902 h 323902"/>
                  <a:gd name="connsiteX78" fmla="*/ 164306 w 914399"/>
                  <a:gd name="connsiteY78" fmla="*/ 319139 h 323902"/>
                  <a:gd name="connsiteX79" fmla="*/ 150019 w 914399"/>
                  <a:gd name="connsiteY79" fmla="*/ 309614 h 323902"/>
                  <a:gd name="connsiteX80" fmla="*/ 142875 w 914399"/>
                  <a:gd name="connsiteY80" fmla="*/ 304852 h 323902"/>
                  <a:gd name="connsiteX81" fmla="*/ 119063 w 914399"/>
                  <a:gd name="connsiteY81" fmla="*/ 276277 h 323902"/>
                  <a:gd name="connsiteX82" fmla="*/ 88106 w 914399"/>
                  <a:gd name="connsiteY82" fmla="*/ 271514 h 323902"/>
                  <a:gd name="connsiteX83" fmla="*/ 73819 w 914399"/>
                  <a:gd name="connsiteY83" fmla="*/ 266752 h 323902"/>
                  <a:gd name="connsiteX84" fmla="*/ 59531 w 914399"/>
                  <a:gd name="connsiteY84" fmla="*/ 261989 h 323902"/>
                  <a:gd name="connsiteX85" fmla="*/ 52388 w 914399"/>
                  <a:gd name="connsiteY85" fmla="*/ 259608 h 323902"/>
                  <a:gd name="connsiteX86" fmla="*/ 23813 w 914399"/>
                  <a:gd name="connsiteY86" fmla="*/ 254846 h 323902"/>
                  <a:gd name="connsiteX87" fmla="*/ 16669 w 914399"/>
                  <a:gd name="connsiteY87" fmla="*/ 252464 h 323902"/>
                  <a:gd name="connsiteX88" fmla="*/ 14288 w 914399"/>
                  <a:gd name="connsiteY88" fmla="*/ 245321 h 323902"/>
                  <a:gd name="connsiteX89" fmla="*/ 9525 w 914399"/>
                  <a:gd name="connsiteY89" fmla="*/ 238177 h 323902"/>
                  <a:gd name="connsiteX90" fmla="*/ 4763 w 914399"/>
                  <a:gd name="connsiteY90" fmla="*/ 216746 h 323902"/>
                  <a:gd name="connsiteX91" fmla="*/ 0 w 914399"/>
                  <a:gd name="connsiteY91" fmla="*/ 202458 h 323902"/>
                  <a:gd name="connsiteX92" fmla="*/ 2381 w 914399"/>
                  <a:gd name="connsiteY92" fmla="*/ 171502 h 323902"/>
                  <a:gd name="connsiteX93" fmla="*/ 9525 w 914399"/>
                  <a:gd name="connsiteY93" fmla="*/ 166739 h 323902"/>
                  <a:gd name="connsiteX94" fmla="*/ 11906 w 914399"/>
                  <a:gd name="connsiteY94" fmla="*/ 159596 h 323902"/>
                  <a:gd name="connsiteX95" fmla="*/ 16669 w 914399"/>
                  <a:gd name="connsiteY95" fmla="*/ 152452 h 323902"/>
                  <a:gd name="connsiteX96" fmla="*/ 23813 w 914399"/>
                  <a:gd name="connsiteY96" fmla="*/ 138164 h 323902"/>
                  <a:gd name="connsiteX97" fmla="*/ 30956 w 914399"/>
                  <a:gd name="connsiteY97" fmla="*/ 133402 h 323902"/>
                  <a:gd name="connsiteX98" fmla="*/ 42863 w 914399"/>
                  <a:gd name="connsiteY98" fmla="*/ 121496 h 323902"/>
                  <a:gd name="connsiteX99" fmla="*/ 50006 w 914399"/>
                  <a:gd name="connsiteY99" fmla="*/ 107208 h 323902"/>
                  <a:gd name="connsiteX100" fmla="*/ 54769 w 914399"/>
                  <a:gd name="connsiteY100" fmla="*/ 100064 h 323902"/>
                  <a:gd name="connsiteX101" fmla="*/ 57150 w 914399"/>
                  <a:gd name="connsiteY101" fmla="*/ 92921 h 323902"/>
                  <a:gd name="connsiteX102" fmla="*/ 71438 w 914399"/>
                  <a:gd name="connsiteY102" fmla="*/ 85777 h 323902"/>
                  <a:gd name="connsiteX103" fmla="*/ 90488 w 914399"/>
                  <a:gd name="connsiteY103" fmla="*/ 78633 h 323902"/>
                  <a:gd name="connsiteX104" fmla="*/ 95250 w 914399"/>
                  <a:gd name="connsiteY104" fmla="*/ 81014 h 3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chemeClr val="tx2">
                  <a:lumMod val="40000"/>
                  <a:lumOff val="60000"/>
                  <a:alpha val="69020"/>
                </a:schemeClr>
              </a:solidFill>
              <a:ln w="9525" cap="flat" cmpd="sng" algn="ctr">
                <a:noFill/>
                <a:prstDash val="solid"/>
                <a:round/>
                <a:headEnd type="none" w="med" len="med"/>
                <a:tailEnd type="none" w="med" len="med"/>
              </a:ln>
              <a:effectLst/>
            </p:spPr>
            <p:txBody>
              <a:bodyPr lIns="90527" tIns="45268" rIns="90527" bIns="45268"/>
              <a:lstStyle/>
              <a:p>
                <a:pPr defTabSz="914400" eaLnBrk="0" hangingPunct="0">
                  <a:lnSpc>
                    <a:spcPct val="125000"/>
                  </a:lnSpc>
                  <a:spcBef>
                    <a:spcPct val="20000"/>
                  </a:spcBef>
                  <a:buFont typeface="Wingdings" pitchFamily="2" charset="2"/>
                  <a:buChar char="•"/>
                  <a:defRPr/>
                </a:pPr>
                <a:endParaRPr lang="en-US" sz="1400" dirty="0">
                  <a:latin typeface="Sabon MT" pitchFamily="18" charset="0"/>
                  <a:cs typeface="+mn-cs"/>
                </a:endParaRPr>
              </a:p>
            </p:txBody>
          </p:sp>
        </p:grpSp>
        <p:grpSp>
          <p:nvGrpSpPr>
            <p:cNvPr id="50238" name="Group 108"/>
            <p:cNvGrpSpPr>
              <a:grpSpLocks/>
            </p:cNvGrpSpPr>
            <p:nvPr/>
          </p:nvGrpSpPr>
          <p:grpSpPr bwMode="auto">
            <a:xfrm>
              <a:off x="7273243" y="3962400"/>
              <a:ext cx="304798" cy="200051"/>
              <a:chOff x="3733800" y="1600200"/>
              <a:chExt cx="990893" cy="533401"/>
            </a:xfrm>
          </p:grpSpPr>
          <p:pic>
            <p:nvPicPr>
              <p:cNvPr id="50248" name="Picture 109"/>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49" name="Freeform 110"/>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00B05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239" name="Group 114"/>
            <p:cNvGrpSpPr>
              <a:grpSpLocks/>
            </p:cNvGrpSpPr>
            <p:nvPr/>
          </p:nvGrpSpPr>
          <p:grpSpPr bwMode="auto">
            <a:xfrm>
              <a:off x="7270560" y="4202187"/>
              <a:ext cx="304798" cy="200051"/>
              <a:chOff x="3733800" y="1600200"/>
              <a:chExt cx="990893" cy="533401"/>
            </a:xfrm>
          </p:grpSpPr>
          <p:pic>
            <p:nvPicPr>
              <p:cNvPr id="50246" name="Picture 115"/>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47" name="Freeform 116"/>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80008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240" name="Group 120"/>
            <p:cNvGrpSpPr>
              <a:grpSpLocks/>
            </p:cNvGrpSpPr>
            <p:nvPr/>
          </p:nvGrpSpPr>
          <p:grpSpPr bwMode="auto">
            <a:xfrm>
              <a:off x="7273243" y="4704271"/>
              <a:ext cx="304798" cy="200051"/>
              <a:chOff x="3733800" y="1600200"/>
              <a:chExt cx="990893" cy="533401"/>
            </a:xfrm>
          </p:grpSpPr>
          <p:pic>
            <p:nvPicPr>
              <p:cNvPr id="50244" name="Picture 121"/>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45" name="Freeform 122"/>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FF3300">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nvGrpSpPr>
            <p:cNvPr id="50241" name="Group 126"/>
            <p:cNvGrpSpPr>
              <a:grpSpLocks/>
            </p:cNvGrpSpPr>
            <p:nvPr/>
          </p:nvGrpSpPr>
          <p:grpSpPr bwMode="auto">
            <a:xfrm>
              <a:off x="7270558" y="4448179"/>
              <a:ext cx="304798" cy="200051"/>
              <a:chOff x="3733800" y="1600200"/>
              <a:chExt cx="990893" cy="533401"/>
            </a:xfrm>
          </p:grpSpPr>
          <p:pic>
            <p:nvPicPr>
              <p:cNvPr id="50242" name="Picture 127"/>
              <p:cNvPicPr>
                <a:picLocks noChangeAspect="1"/>
              </p:cNvPicPr>
              <p:nvPr/>
            </p:nvPicPr>
            <p:blipFill>
              <a:blip r:embed="rId3"/>
              <a:srcRect t="23070" b="23099"/>
              <a:stretch>
                <a:fillRect/>
              </a:stretch>
            </p:blipFill>
            <p:spPr bwMode="auto">
              <a:xfrm>
                <a:off x="3733800" y="1600200"/>
                <a:ext cx="990893" cy="533401"/>
              </a:xfrm>
              <a:prstGeom prst="rect">
                <a:avLst/>
              </a:prstGeom>
              <a:noFill/>
              <a:ln w="9525">
                <a:noFill/>
                <a:miter lim="800000"/>
                <a:headEnd/>
                <a:tailEnd/>
              </a:ln>
            </p:spPr>
          </p:pic>
          <p:sp>
            <p:nvSpPr>
              <p:cNvPr id="50243" name="Freeform 128"/>
              <p:cNvSpPr>
                <a:spLocks/>
              </p:cNvSpPr>
              <p:nvPr/>
            </p:nvSpPr>
            <p:spPr bwMode="auto">
              <a:xfrm>
                <a:off x="3772046" y="1676400"/>
                <a:ext cx="914399" cy="323902"/>
              </a:xfrm>
              <a:custGeom>
                <a:avLst/>
                <a:gdLst/>
                <a:ahLst/>
                <a:cxnLst/>
                <a:rect l="0" t="0" r="r" b="b"/>
                <a:pathLst>
                  <a:path w="914399" h="323902">
                    <a:moveTo>
                      <a:pt x="95250" y="81014"/>
                    </a:moveTo>
                    <a:cubicBezTo>
                      <a:pt x="99615" y="81808"/>
                      <a:pt x="109493" y="83396"/>
                      <a:pt x="116681" y="83396"/>
                    </a:cubicBezTo>
                    <a:cubicBezTo>
                      <a:pt x="120729" y="83396"/>
                      <a:pt x="124606" y="81738"/>
                      <a:pt x="128588" y="81014"/>
                    </a:cubicBezTo>
                    <a:cubicBezTo>
                      <a:pt x="149747" y="77167"/>
                      <a:pt x="136298" y="80826"/>
                      <a:pt x="157163" y="73871"/>
                    </a:cubicBezTo>
                    <a:cubicBezTo>
                      <a:pt x="181182" y="65864"/>
                      <a:pt x="143914" y="78082"/>
                      <a:pt x="173831" y="69108"/>
                    </a:cubicBezTo>
                    <a:cubicBezTo>
                      <a:pt x="178640" y="67666"/>
                      <a:pt x="188119" y="64346"/>
                      <a:pt x="188119" y="64346"/>
                    </a:cubicBezTo>
                    <a:cubicBezTo>
                      <a:pt x="190500" y="62758"/>
                      <a:pt x="192703" y="60863"/>
                      <a:pt x="195263" y="59583"/>
                    </a:cubicBezTo>
                    <a:cubicBezTo>
                      <a:pt x="197508" y="58461"/>
                      <a:pt x="200446" y="58770"/>
                      <a:pt x="202406" y="57202"/>
                    </a:cubicBezTo>
                    <a:cubicBezTo>
                      <a:pt x="204641" y="55414"/>
                      <a:pt x="204742" y="51575"/>
                      <a:pt x="207169" y="50058"/>
                    </a:cubicBezTo>
                    <a:cubicBezTo>
                      <a:pt x="211426" y="47397"/>
                      <a:pt x="216694" y="46883"/>
                      <a:pt x="221456" y="45296"/>
                    </a:cubicBezTo>
                    <a:cubicBezTo>
                      <a:pt x="223837" y="44502"/>
                      <a:pt x="226511" y="44306"/>
                      <a:pt x="228600" y="42914"/>
                    </a:cubicBezTo>
                    <a:cubicBezTo>
                      <a:pt x="233363" y="39739"/>
                      <a:pt x="237458" y="35199"/>
                      <a:pt x="242888" y="33389"/>
                    </a:cubicBezTo>
                    <a:cubicBezTo>
                      <a:pt x="245269" y="32595"/>
                      <a:pt x="247837" y="32227"/>
                      <a:pt x="250031" y="31008"/>
                    </a:cubicBezTo>
                    <a:cubicBezTo>
                      <a:pt x="255035" y="28228"/>
                      <a:pt x="264319" y="21483"/>
                      <a:pt x="264319" y="21483"/>
                    </a:cubicBezTo>
                    <a:cubicBezTo>
                      <a:pt x="265906" y="19102"/>
                      <a:pt x="266846" y="16127"/>
                      <a:pt x="269081" y="14339"/>
                    </a:cubicBezTo>
                    <a:cubicBezTo>
                      <a:pt x="271041" y="12771"/>
                      <a:pt x="273980" y="13080"/>
                      <a:pt x="276225" y="11958"/>
                    </a:cubicBezTo>
                    <a:cubicBezTo>
                      <a:pt x="278785" y="10678"/>
                      <a:pt x="280518" y="7440"/>
                      <a:pt x="283369" y="7196"/>
                    </a:cubicBezTo>
                    <a:cubicBezTo>
                      <a:pt x="308689" y="5026"/>
                      <a:pt x="334169" y="5608"/>
                      <a:pt x="359569" y="4814"/>
                    </a:cubicBezTo>
                    <a:cubicBezTo>
                      <a:pt x="418229" y="-1703"/>
                      <a:pt x="388074" y="-666"/>
                      <a:pt x="450056" y="2433"/>
                    </a:cubicBezTo>
                    <a:lnTo>
                      <a:pt x="464344" y="7196"/>
                    </a:lnTo>
                    <a:cubicBezTo>
                      <a:pt x="484308" y="13851"/>
                      <a:pt x="469000" y="9431"/>
                      <a:pt x="511969" y="11958"/>
                    </a:cubicBezTo>
                    <a:cubicBezTo>
                      <a:pt x="533675" y="17384"/>
                      <a:pt x="507410" y="11307"/>
                      <a:pt x="545306" y="16721"/>
                    </a:cubicBezTo>
                    <a:cubicBezTo>
                      <a:pt x="551604" y="17621"/>
                      <a:pt x="564148" y="22207"/>
                      <a:pt x="569119" y="23864"/>
                    </a:cubicBezTo>
                    <a:lnTo>
                      <a:pt x="576263" y="26246"/>
                    </a:lnTo>
                    <a:cubicBezTo>
                      <a:pt x="578644" y="27040"/>
                      <a:pt x="581318" y="27235"/>
                      <a:pt x="583406" y="28627"/>
                    </a:cubicBezTo>
                    <a:lnTo>
                      <a:pt x="611981" y="47677"/>
                    </a:lnTo>
                    <a:cubicBezTo>
                      <a:pt x="614362" y="49265"/>
                      <a:pt x="616410" y="51534"/>
                      <a:pt x="619125" y="52439"/>
                    </a:cubicBezTo>
                    <a:cubicBezTo>
                      <a:pt x="621506" y="53233"/>
                      <a:pt x="624024" y="53698"/>
                      <a:pt x="626269" y="54821"/>
                    </a:cubicBezTo>
                    <a:cubicBezTo>
                      <a:pt x="644729" y="64051"/>
                      <a:pt x="622606" y="55981"/>
                      <a:pt x="640556" y="61964"/>
                    </a:cubicBezTo>
                    <a:cubicBezTo>
                      <a:pt x="645319" y="65139"/>
                      <a:pt x="651669" y="66726"/>
                      <a:pt x="654844" y="71489"/>
                    </a:cubicBezTo>
                    <a:cubicBezTo>
                      <a:pt x="662781" y="83396"/>
                      <a:pt x="657224" y="77045"/>
                      <a:pt x="673894" y="88158"/>
                    </a:cubicBezTo>
                    <a:cubicBezTo>
                      <a:pt x="676275" y="89746"/>
                      <a:pt x="678323" y="92016"/>
                      <a:pt x="681038" y="92921"/>
                    </a:cubicBezTo>
                    <a:cubicBezTo>
                      <a:pt x="699399" y="99041"/>
                      <a:pt x="682798" y="94163"/>
                      <a:pt x="721519" y="97683"/>
                    </a:cubicBezTo>
                    <a:cubicBezTo>
                      <a:pt x="727892" y="98262"/>
                      <a:pt x="734196" y="99485"/>
                      <a:pt x="740569" y="100064"/>
                    </a:cubicBezTo>
                    <a:cubicBezTo>
                      <a:pt x="770917" y="102823"/>
                      <a:pt x="773548" y="101782"/>
                      <a:pt x="802481" y="104827"/>
                    </a:cubicBezTo>
                    <a:cubicBezTo>
                      <a:pt x="808063" y="105415"/>
                      <a:pt x="813594" y="106414"/>
                      <a:pt x="819150" y="107208"/>
                    </a:cubicBezTo>
                    <a:lnTo>
                      <a:pt x="833438" y="111971"/>
                    </a:lnTo>
                    <a:cubicBezTo>
                      <a:pt x="835819" y="112765"/>
                      <a:pt x="838493" y="112960"/>
                      <a:pt x="840581" y="114352"/>
                    </a:cubicBezTo>
                    <a:cubicBezTo>
                      <a:pt x="861054" y="127999"/>
                      <a:pt x="835151" y="111637"/>
                      <a:pt x="854869" y="121496"/>
                    </a:cubicBezTo>
                    <a:cubicBezTo>
                      <a:pt x="857429" y="122776"/>
                      <a:pt x="859398" y="125096"/>
                      <a:pt x="862013" y="126258"/>
                    </a:cubicBezTo>
                    <a:cubicBezTo>
                      <a:pt x="866600" y="128297"/>
                      <a:pt x="872123" y="128236"/>
                      <a:pt x="876300" y="131021"/>
                    </a:cubicBezTo>
                    <a:lnTo>
                      <a:pt x="890588" y="140546"/>
                    </a:lnTo>
                    <a:cubicBezTo>
                      <a:pt x="894779" y="153120"/>
                      <a:pt x="891576" y="145600"/>
                      <a:pt x="902494" y="161977"/>
                    </a:cubicBezTo>
                    <a:cubicBezTo>
                      <a:pt x="904081" y="164358"/>
                      <a:pt x="906351" y="166406"/>
                      <a:pt x="907256" y="169121"/>
                    </a:cubicBezTo>
                    <a:cubicBezTo>
                      <a:pt x="910673" y="179369"/>
                      <a:pt x="909029" y="173829"/>
                      <a:pt x="912019" y="185789"/>
                    </a:cubicBezTo>
                    <a:cubicBezTo>
                      <a:pt x="914235" y="212386"/>
                      <a:pt x="916028" y="211739"/>
                      <a:pt x="912019" y="235796"/>
                    </a:cubicBezTo>
                    <a:cubicBezTo>
                      <a:pt x="911606" y="238272"/>
                      <a:pt x="911413" y="241164"/>
                      <a:pt x="909638" y="242939"/>
                    </a:cubicBezTo>
                    <a:cubicBezTo>
                      <a:pt x="905590" y="246986"/>
                      <a:pt x="900113" y="249289"/>
                      <a:pt x="895350" y="252464"/>
                    </a:cubicBezTo>
                    <a:lnTo>
                      <a:pt x="881063" y="261989"/>
                    </a:lnTo>
                    <a:cubicBezTo>
                      <a:pt x="878682" y="262783"/>
                      <a:pt x="876164" y="263248"/>
                      <a:pt x="873919" y="264371"/>
                    </a:cubicBezTo>
                    <a:cubicBezTo>
                      <a:pt x="865691" y="268485"/>
                      <a:pt x="868609" y="270018"/>
                      <a:pt x="859631" y="271514"/>
                    </a:cubicBezTo>
                    <a:cubicBezTo>
                      <a:pt x="852541" y="272696"/>
                      <a:pt x="845344" y="273102"/>
                      <a:pt x="838200" y="273896"/>
                    </a:cubicBezTo>
                    <a:cubicBezTo>
                      <a:pt x="821459" y="279476"/>
                      <a:pt x="842111" y="272218"/>
                      <a:pt x="821531" y="281039"/>
                    </a:cubicBezTo>
                    <a:cubicBezTo>
                      <a:pt x="807732" y="286953"/>
                      <a:pt x="820970" y="279034"/>
                      <a:pt x="807244" y="288183"/>
                    </a:cubicBezTo>
                    <a:cubicBezTo>
                      <a:pt x="798443" y="301383"/>
                      <a:pt x="807516" y="290943"/>
                      <a:pt x="795338" y="297708"/>
                    </a:cubicBezTo>
                    <a:cubicBezTo>
                      <a:pt x="790334" y="300488"/>
                      <a:pt x="785813" y="304058"/>
                      <a:pt x="781050" y="307233"/>
                    </a:cubicBezTo>
                    <a:cubicBezTo>
                      <a:pt x="778669" y="308821"/>
                      <a:pt x="776621" y="311091"/>
                      <a:pt x="773906" y="311996"/>
                    </a:cubicBezTo>
                    <a:lnTo>
                      <a:pt x="752475" y="319139"/>
                    </a:lnTo>
                    <a:lnTo>
                      <a:pt x="745331" y="321521"/>
                    </a:lnTo>
                    <a:cubicBezTo>
                      <a:pt x="729456" y="320727"/>
                      <a:pt x="713467" y="321195"/>
                      <a:pt x="697706" y="319139"/>
                    </a:cubicBezTo>
                    <a:cubicBezTo>
                      <a:pt x="694868" y="318769"/>
                      <a:pt x="693178" y="315539"/>
                      <a:pt x="690563" y="314377"/>
                    </a:cubicBezTo>
                    <a:cubicBezTo>
                      <a:pt x="690551" y="314372"/>
                      <a:pt x="672709" y="308426"/>
                      <a:pt x="669131" y="307233"/>
                    </a:cubicBezTo>
                    <a:lnTo>
                      <a:pt x="661988" y="304852"/>
                    </a:lnTo>
                    <a:cubicBezTo>
                      <a:pt x="655480" y="285332"/>
                      <a:pt x="666736" y="315545"/>
                      <a:pt x="645319" y="283421"/>
                    </a:cubicBezTo>
                    <a:cubicBezTo>
                      <a:pt x="643731" y="281040"/>
                      <a:pt x="643213" y="277340"/>
                      <a:pt x="640556" y="276277"/>
                    </a:cubicBezTo>
                    <a:cubicBezTo>
                      <a:pt x="634614" y="273900"/>
                      <a:pt x="627856" y="274690"/>
                      <a:pt x="621506" y="273896"/>
                    </a:cubicBezTo>
                    <a:cubicBezTo>
                      <a:pt x="597694" y="274690"/>
                      <a:pt x="573851" y="274836"/>
                      <a:pt x="550069" y="276277"/>
                    </a:cubicBezTo>
                    <a:cubicBezTo>
                      <a:pt x="547563" y="276429"/>
                      <a:pt x="545435" y="278658"/>
                      <a:pt x="542925" y="278658"/>
                    </a:cubicBezTo>
                    <a:cubicBezTo>
                      <a:pt x="495293" y="278658"/>
                      <a:pt x="447675" y="277071"/>
                      <a:pt x="400050" y="276277"/>
                    </a:cubicBezTo>
                    <a:cubicBezTo>
                      <a:pt x="365078" y="267535"/>
                      <a:pt x="373831" y="268814"/>
                      <a:pt x="304800" y="276277"/>
                    </a:cubicBezTo>
                    <a:cubicBezTo>
                      <a:pt x="302304" y="276547"/>
                      <a:pt x="303109" y="281007"/>
                      <a:pt x="302419" y="283421"/>
                    </a:cubicBezTo>
                    <a:cubicBezTo>
                      <a:pt x="301520" y="286568"/>
                      <a:pt x="302193" y="290483"/>
                      <a:pt x="300038" y="292946"/>
                    </a:cubicBezTo>
                    <a:cubicBezTo>
                      <a:pt x="296269" y="297254"/>
                      <a:pt x="291180" y="300661"/>
                      <a:pt x="285750" y="302471"/>
                    </a:cubicBezTo>
                    <a:lnTo>
                      <a:pt x="264319" y="309614"/>
                    </a:lnTo>
                    <a:cubicBezTo>
                      <a:pt x="261938" y="310408"/>
                      <a:pt x="259610" y="311387"/>
                      <a:pt x="257175" y="311996"/>
                    </a:cubicBezTo>
                    <a:cubicBezTo>
                      <a:pt x="250825" y="313583"/>
                      <a:pt x="244335" y="314688"/>
                      <a:pt x="238125" y="316758"/>
                    </a:cubicBezTo>
                    <a:cubicBezTo>
                      <a:pt x="232468" y="318643"/>
                      <a:pt x="227429" y="320525"/>
                      <a:pt x="221456" y="321521"/>
                    </a:cubicBezTo>
                    <a:cubicBezTo>
                      <a:pt x="215144" y="322573"/>
                      <a:pt x="208756" y="323108"/>
                      <a:pt x="202406" y="323902"/>
                    </a:cubicBezTo>
                    <a:cubicBezTo>
                      <a:pt x="201404" y="323825"/>
                      <a:pt x="173395" y="324189"/>
                      <a:pt x="164306" y="319139"/>
                    </a:cubicBezTo>
                    <a:cubicBezTo>
                      <a:pt x="159303" y="316359"/>
                      <a:pt x="154781" y="312789"/>
                      <a:pt x="150019" y="309614"/>
                    </a:cubicBezTo>
                    <a:lnTo>
                      <a:pt x="142875" y="304852"/>
                    </a:lnTo>
                    <a:cubicBezTo>
                      <a:pt x="139530" y="299834"/>
                      <a:pt x="125730" y="277110"/>
                      <a:pt x="119063" y="276277"/>
                    </a:cubicBezTo>
                    <a:cubicBezTo>
                      <a:pt x="110138" y="275162"/>
                      <a:pt x="97343" y="274033"/>
                      <a:pt x="88106" y="271514"/>
                    </a:cubicBezTo>
                    <a:cubicBezTo>
                      <a:pt x="83263" y="270193"/>
                      <a:pt x="78581" y="268339"/>
                      <a:pt x="73819" y="266752"/>
                    </a:cubicBezTo>
                    <a:lnTo>
                      <a:pt x="59531" y="261989"/>
                    </a:lnTo>
                    <a:cubicBezTo>
                      <a:pt x="57150" y="261195"/>
                      <a:pt x="54849" y="260100"/>
                      <a:pt x="52388" y="259608"/>
                    </a:cubicBezTo>
                    <a:cubicBezTo>
                      <a:pt x="34978" y="256126"/>
                      <a:pt x="44488" y="257799"/>
                      <a:pt x="23813" y="254846"/>
                    </a:cubicBezTo>
                    <a:cubicBezTo>
                      <a:pt x="21432" y="254052"/>
                      <a:pt x="18444" y="254239"/>
                      <a:pt x="16669" y="252464"/>
                    </a:cubicBezTo>
                    <a:cubicBezTo>
                      <a:pt x="14894" y="250689"/>
                      <a:pt x="15410" y="247566"/>
                      <a:pt x="14288" y="245321"/>
                    </a:cubicBezTo>
                    <a:cubicBezTo>
                      <a:pt x="13008" y="242761"/>
                      <a:pt x="11113" y="240558"/>
                      <a:pt x="9525" y="238177"/>
                    </a:cubicBezTo>
                    <a:cubicBezTo>
                      <a:pt x="2710" y="217730"/>
                      <a:pt x="13149" y="250287"/>
                      <a:pt x="4763" y="216746"/>
                    </a:cubicBezTo>
                    <a:cubicBezTo>
                      <a:pt x="3545" y="211876"/>
                      <a:pt x="0" y="202458"/>
                      <a:pt x="0" y="202458"/>
                    </a:cubicBezTo>
                    <a:cubicBezTo>
                      <a:pt x="794" y="192139"/>
                      <a:pt x="-286" y="181502"/>
                      <a:pt x="2381" y="171502"/>
                    </a:cubicBezTo>
                    <a:cubicBezTo>
                      <a:pt x="3118" y="168737"/>
                      <a:pt x="7737" y="168974"/>
                      <a:pt x="9525" y="166739"/>
                    </a:cubicBezTo>
                    <a:cubicBezTo>
                      <a:pt x="11093" y="164779"/>
                      <a:pt x="10784" y="161841"/>
                      <a:pt x="11906" y="159596"/>
                    </a:cubicBezTo>
                    <a:cubicBezTo>
                      <a:pt x="13186" y="157036"/>
                      <a:pt x="15081" y="154833"/>
                      <a:pt x="16669" y="152452"/>
                    </a:cubicBezTo>
                    <a:cubicBezTo>
                      <a:pt x="18606" y="146640"/>
                      <a:pt x="19196" y="142781"/>
                      <a:pt x="23813" y="138164"/>
                    </a:cubicBezTo>
                    <a:cubicBezTo>
                      <a:pt x="25836" y="136141"/>
                      <a:pt x="28575" y="134989"/>
                      <a:pt x="30956" y="133402"/>
                    </a:cubicBezTo>
                    <a:cubicBezTo>
                      <a:pt x="43660" y="114347"/>
                      <a:pt x="26984" y="137375"/>
                      <a:pt x="42863" y="121496"/>
                    </a:cubicBezTo>
                    <a:cubicBezTo>
                      <a:pt x="49687" y="114672"/>
                      <a:pt x="46133" y="114954"/>
                      <a:pt x="50006" y="107208"/>
                    </a:cubicBezTo>
                    <a:cubicBezTo>
                      <a:pt x="51286" y="104648"/>
                      <a:pt x="53181" y="102445"/>
                      <a:pt x="54769" y="100064"/>
                    </a:cubicBezTo>
                    <a:cubicBezTo>
                      <a:pt x="55563" y="97683"/>
                      <a:pt x="55582" y="94881"/>
                      <a:pt x="57150" y="92921"/>
                    </a:cubicBezTo>
                    <a:cubicBezTo>
                      <a:pt x="60508" y="88723"/>
                      <a:pt x="66731" y="87346"/>
                      <a:pt x="71438" y="85777"/>
                    </a:cubicBezTo>
                    <a:cubicBezTo>
                      <a:pt x="78829" y="80849"/>
                      <a:pt x="80187" y="78633"/>
                      <a:pt x="90488" y="78633"/>
                    </a:cubicBezTo>
                    <a:cubicBezTo>
                      <a:pt x="96100" y="78633"/>
                      <a:pt x="90885" y="80220"/>
                      <a:pt x="95250" y="81014"/>
                    </a:cubicBezTo>
                    <a:close/>
                  </a:path>
                </a:pathLst>
              </a:custGeom>
              <a:solidFill>
                <a:srgbClr val="D52B98">
                  <a:alpha val="69019"/>
                </a:srgbClr>
              </a:solidFill>
              <a:ln w="9525" cap="flat" cmpd="sng" algn="ctr">
                <a:noFill/>
                <a:prstDash val="solid"/>
                <a:round/>
                <a:headEnd type="none" w="med" len="med"/>
                <a:tailEnd type="none" w="med" len="med"/>
              </a:ln>
            </p:spPr>
            <p:txBody>
              <a:bodyPr lIns="90527" tIns="45268" rIns="90527" bIns="45268"/>
              <a:lstStyle/>
              <a:p>
                <a:endParaRPr lang="en-US"/>
              </a:p>
            </p:txBody>
          </p:sp>
        </p:grpSp>
      </p:grpSp>
      <p:sp>
        <p:nvSpPr>
          <p:cNvPr id="50198" name="TextBox 2047"/>
          <p:cNvSpPr txBox="1">
            <a:spLocks noChangeArrowheads="1"/>
          </p:cNvSpPr>
          <p:nvPr/>
        </p:nvSpPr>
        <p:spPr bwMode="auto">
          <a:xfrm>
            <a:off x="304800" y="3390900"/>
            <a:ext cx="774700" cy="338138"/>
          </a:xfrm>
          <a:prstGeom prst="rect">
            <a:avLst/>
          </a:prstGeom>
          <a:noFill/>
          <a:ln w="9525">
            <a:noFill/>
            <a:miter lim="800000"/>
            <a:headEnd/>
            <a:tailEnd/>
          </a:ln>
        </p:spPr>
        <p:txBody>
          <a:bodyPr>
            <a:spAutoFit/>
          </a:bodyPr>
          <a:lstStyle/>
          <a:p>
            <a:r>
              <a:rPr lang="en-US" sz="800" b="1">
                <a:latin typeface="Calibri" pitchFamily="34" charset="0"/>
              </a:rPr>
              <a:t>SR-91 Express Lanes -1995</a:t>
            </a:r>
          </a:p>
        </p:txBody>
      </p:sp>
      <p:cxnSp>
        <p:nvCxnSpPr>
          <p:cNvPr id="50199" name="Straight Arrow Connector 2054"/>
          <p:cNvCxnSpPr>
            <a:cxnSpLocks noChangeShapeType="1"/>
          </p:cNvCxnSpPr>
          <p:nvPr/>
        </p:nvCxnSpPr>
        <p:spPr bwMode="auto">
          <a:xfrm flipV="1">
            <a:off x="998538" y="3257550"/>
            <a:ext cx="341312" cy="200025"/>
          </a:xfrm>
          <a:prstGeom prst="straightConnector1">
            <a:avLst/>
          </a:prstGeom>
          <a:noFill/>
          <a:ln w="9525" algn="ctr">
            <a:solidFill>
              <a:schemeClr val="tx1"/>
            </a:solidFill>
            <a:round/>
            <a:headEnd/>
            <a:tailEnd type="triangle" w="med" len="med"/>
          </a:ln>
        </p:spPr>
      </p:cxnSp>
      <p:sp>
        <p:nvSpPr>
          <p:cNvPr id="50200" name="TextBox 141"/>
          <p:cNvSpPr txBox="1">
            <a:spLocks noChangeArrowheads="1"/>
          </p:cNvSpPr>
          <p:nvPr/>
        </p:nvSpPr>
        <p:spPr bwMode="auto">
          <a:xfrm>
            <a:off x="196850" y="2867025"/>
            <a:ext cx="774700" cy="338138"/>
          </a:xfrm>
          <a:prstGeom prst="rect">
            <a:avLst/>
          </a:prstGeom>
          <a:noFill/>
          <a:ln w="9525">
            <a:noFill/>
            <a:miter lim="800000"/>
            <a:headEnd/>
            <a:tailEnd/>
          </a:ln>
        </p:spPr>
        <p:txBody>
          <a:bodyPr>
            <a:spAutoFit/>
          </a:bodyPr>
          <a:lstStyle/>
          <a:p>
            <a:r>
              <a:rPr lang="en-US" sz="800" b="1">
                <a:latin typeface="Calibri" pitchFamily="34" charset="0"/>
              </a:rPr>
              <a:t>237 Express Lanes – 2012  </a:t>
            </a:r>
          </a:p>
        </p:txBody>
      </p:sp>
      <p:cxnSp>
        <p:nvCxnSpPr>
          <p:cNvPr id="50201" name="Straight Arrow Connector 142"/>
          <p:cNvCxnSpPr>
            <a:cxnSpLocks noChangeShapeType="1"/>
          </p:cNvCxnSpPr>
          <p:nvPr/>
        </p:nvCxnSpPr>
        <p:spPr bwMode="auto">
          <a:xfrm flipV="1">
            <a:off x="838200" y="2838450"/>
            <a:ext cx="381000" cy="112713"/>
          </a:xfrm>
          <a:prstGeom prst="straightConnector1">
            <a:avLst/>
          </a:prstGeom>
          <a:noFill/>
          <a:ln w="9525" algn="ctr">
            <a:solidFill>
              <a:schemeClr val="tx1"/>
            </a:solidFill>
            <a:round/>
            <a:headEnd/>
            <a:tailEnd type="triangle" w="med" len="med"/>
          </a:ln>
        </p:spPr>
      </p:cxnSp>
      <p:sp>
        <p:nvSpPr>
          <p:cNvPr id="50202" name="TextBox 146"/>
          <p:cNvSpPr txBox="1">
            <a:spLocks noChangeArrowheads="1"/>
          </p:cNvSpPr>
          <p:nvPr/>
        </p:nvSpPr>
        <p:spPr bwMode="auto">
          <a:xfrm>
            <a:off x="222250" y="2233613"/>
            <a:ext cx="776288" cy="339725"/>
          </a:xfrm>
          <a:prstGeom prst="rect">
            <a:avLst/>
          </a:prstGeom>
          <a:noFill/>
          <a:ln w="9525">
            <a:noFill/>
            <a:miter lim="800000"/>
            <a:headEnd/>
            <a:tailEnd/>
          </a:ln>
        </p:spPr>
        <p:txBody>
          <a:bodyPr>
            <a:spAutoFit/>
          </a:bodyPr>
          <a:lstStyle/>
          <a:p>
            <a:r>
              <a:rPr lang="en-US" sz="800" b="1">
                <a:latin typeface="Calibri" pitchFamily="34" charset="0"/>
              </a:rPr>
              <a:t>I-680 Express Lanes - 2010</a:t>
            </a:r>
          </a:p>
        </p:txBody>
      </p:sp>
      <p:cxnSp>
        <p:nvCxnSpPr>
          <p:cNvPr id="50203" name="Straight Arrow Connector 147"/>
          <p:cNvCxnSpPr>
            <a:cxnSpLocks noChangeShapeType="1"/>
          </p:cNvCxnSpPr>
          <p:nvPr/>
        </p:nvCxnSpPr>
        <p:spPr bwMode="auto">
          <a:xfrm>
            <a:off x="838200" y="2435225"/>
            <a:ext cx="488950" cy="112713"/>
          </a:xfrm>
          <a:prstGeom prst="straightConnector1">
            <a:avLst/>
          </a:prstGeom>
          <a:noFill/>
          <a:ln w="9525" algn="ctr">
            <a:solidFill>
              <a:schemeClr val="tx1"/>
            </a:solidFill>
            <a:round/>
            <a:headEnd/>
            <a:tailEnd type="triangle" w="med" len="med"/>
          </a:ln>
        </p:spPr>
      </p:cxnSp>
      <p:sp>
        <p:nvSpPr>
          <p:cNvPr id="50204" name="TextBox 151"/>
          <p:cNvSpPr txBox="1">
            <a:spLocks noChangeArrowheads="1"/>
          </p:cNvSpPr>
          <p:nvPr/>
        </p:nvSpPr>
        <p:spPr bwMode="auto">
          <a:xfrm>
            <a:off x="446088" y="947738"/>
            <a:ext cx="774700" cy="338137"/>
          </a:xfrm>
          <a:prstGeom prst="rect">
            <a:avLst/>
          </a:prstGeom>
          <a:noFill/>
          <a:ln w="9525">
            <a:noFill/>
            <a:miter lim="800000"/>
            <a:headEnd/>
            <a:tailEnd/>
          </a:ln>
        </p:spPr>
        <p:txBody>
          <a:bodyPr>
            <a:spAutoFit/>
          </a:bodyPr>
          <a:lstStyle/>
          <a:p>
            <a:r>
              <a:rPr lang="en-US" sz="800" b="1">
                <a:latin typeface="Calibri" pitchFamily="34" charset="0"/>
              </a:rPr>
              <a:t>SR-167 HOT Lanes – 2008 </a:t>
            </a:r>
          </a:p>
        </p:txBody>
      </p:sp>
      <p:cxnSp>
        <p:nvCxnSpPr>
          <p:cNvPr id="50205" name="Straight Arrow Connector 152"/>
          <p:cNvCxnSpPr>
            <a:cxnSpLocks noChangeShapeType="1"/>
          </p:cNvCxnSpPr>
          <p:nvPr/>
        </p:nvCxnSpPr>
        <p:spPr bwMode="auto">
          <a:xfrm flipV="1">
            <a:off x="1168400" y="989013"/>
            <a:ext cx="538163" cy="49212"/>
          </a:xfrm>
          <a:prstGeom prst="straightConnector1">
            <a:avLst/>
          </a:prstGeom>
          <a:noFill/>
          <a:ln w="9525" algn="ctr">
            <a:solidFill>
              <a:schemeClr val="tx1"/>
            </a:solidFill>
            <a:round/>
            <a:headEnd/>
            <a:tailEnd type="triangle" w="med" len="med"/>
          </a:ln>
        </p:spPr>
      </p:cxnSp>
      <p:sp>
        <p:nvSpPr>
          <p:cNvPr id="50206" name="TextBox 156"/>
          <p:cNvSpPr txBox="1">
            <a:spLocks noChangeArrowheads="1"/>
          </p:cNvSpPr>
          <p:nvPr/>
        </p:nvSpPr>
        <p:spPr bwMode="auto">
          <a:xfrm>
            <a:off x="1184275" y="4013200"/>
            <a:ext cx="776288" cy="461963"/>
          </a:xfrm>
          <a:prstGeom prst="rect">
            <a:avLst/>
          </a:prstGeom>
          <a:noFill/>
          <a:ln w="9525">
            <a:noFill/>
            <a:miter lim="800000"/>
            <a:headEnd/>
            <a:tailEnd/>
          </a:ln>
        </p:spPr>
        <p:txBody>
          <a:bodyPr>
            <a:spAutoFit/>
          </a:bodyPr>
          <a:lstStyle/>
          <a:p>
            <a:r>
              <a:rPr lang="en-US" sz="800" b="1">
                <a:latin typeface="Calibri" pitchFamily="34" charset="0"/>
              </a:rPr>
              <a:t>I-15 Fastrak – 1998</a:t>
            </a:r>
          </a:p>
          <a:p>
            <a:endParaRPr lang="en-US" sz="800" b="1">
              <a:latin typeface="Calibri" pitchFamily="34" charset="0"/>
            </a:endParaRPr>
          </a:p>
        </p:txBody>
      </p:sp>
      <p:cxnSp>
        <p:nvCxnSpPr>
          <p:cNvPr id="50207" name="Straight Arrow Connector 157"/>
          <p:cNvCxnSpPr>
            <a:cxnSpLocks noChangeShapeType="1"/>
            <a:stCxn id="50206" idx="0"/>
          </p:cNvCxnSpPr>
          <p:nvPr/>
        </p:nvCxnSpPr>
        <p:spPr bwMode="auto">
          <a:xfrm flipV="1">
            <a:off x="1571625" y="3729038"/>
            <a:ext cx="180975" cy="284162"/>
          </a:xfrm>
          <a:prstGeom prst="straightConnector1">
            <a:avLst/>
          </a:prstGeom>
          <a:noFill/>
          <a:ln w="9525" algn="ctr">
            <a:solidFill>
              <a:schemeClr val="tx1"/>
            </a:solidFill>
            <a:round/>
            <a:headEnd/>
            <a:tailEnd type="triangle" w="med" len="med"/>
          </a:ln>
        </p:spPr>
      </p:cxnSp>
      <p:sp>
        <p:nvSpPr>
          <p:cNvPr id="50208" name="TextBox 161"/>
          <p:cNvSpPr txBox="1">
            <a:spLocks noChangeArrowheads="1"/>
          </p:cNvSpPr>
          <p:nvPr/>
        </p:nvSpPr>
        <p:spPr bwMode="auto">
          <a:xfrm>
            <a:off x="2638425" y="1711325"/>
            <a:ext cx="774700" cy="339725"/>
          </a:xfrm>
          <a:prstGeom prst="rect">
            <a:avLst/>
          </a:prstGeom>
          <a:noFill/>
          <a:ln w="9525">
            <a:noFill/>
            <a:miter lim="800000"/>
            <a:headEnd/>
            <a:tailEnd/>
          </a:ln>
        </p:spPr>
        <p:txBody>
          <a:bodyPr>
            <a:spAutoFit/>
          </a:bodyPr>
          <a:lstStyle/>
          <a:p>
            <a:r>
              <a:rPr lang="en-US" sz="800" b="1">
                <a:latin typeface="Calibri" pitchFamily="34" charset="0"/>
              </a:rPr>
              <a:t>I-15 Express Lanes - 2001</a:t>
            </a:r>
          </a:p>
        </p:txBody>
      </p:sp>
      <p:cxnSp>
        <p:nvCxnSpPr>
          <p:cNvPr id="50209" name="Straight Arrow Connector 162"/>
          <p:cNvCxnSpPr>
            <a:cxnSpLocks noChangeShapeType="1"/>
          </p:cNvCxnSpPr>
          <p:nvPr/>
        </p:nvCxnSpPr>
        <p:spPr bwMode="auto">
          <a:xfrm flipH="1">
            <a:off x="2667000" y="1941513"/>
            <a:ext cx="206375" cy="344487"/>
          </a:xfrm>
          <a:prstGeom prst="straightConnector1">
            <a:avLst/>
          </a:prstGeom>
          <a:noFill/>
          <a:ln w="9525" algn="ctr">
            <a:solidFill>
              <a:schemeClr val="tx1"/>
            </a:solidFill>
            <a:round/>
            <a:headEnd/>
            <a:tailEnd type="triangle" w="med" len="med"/>
          </a:ln>
        </p:spPr>
      </p:cxnSp>
      <p:sp>
        <p:nvSpPr>
          <p:cNvPr id="50210" name="TextBox 182"/>
          <p:cNvSpPr txBox="1">
            <a:spLocks noChangeArrowheads="1"/>
          </p:cNvSpPr>
          <p:nvPr/>
        </p:nvSpPr>
        <p:spPr bwMode="auto">
          <a:xfrm>
            <a:off x="3132138" y="2867025"/>
            <a:ext cx="1066800" cy="584200"/>
          </a:xfrm>
          <a:prstGeom prst="rect">
            <a:avLst/>
          </a:prstGeom>
          <a:noFill/>
          <a:ln w="9525">
            <a:noFill/>
            <a:miter lim="800000"/>
            <a:headEnd/>
            <a:tailEnd/>
          </a:ln>
        </p:spPr>
        <p:txBody>
          <a:bodyPr>
            <a:spAutoFit/>
          </a:bodyPr>
          <a:lstStyle/>
          <a:p>
            <a:r>
              <a:rPr lang="en-US" sz="800" b="1">
                <a:latin typeface="Calibri" pitchFamily="34" charset="0"/>
              </a:rPr>
              <a:t>I-25 Express Lanes – Exp. 2015 &amp;</a:t>
            </a:r>
          </a:p>
          <a:p>
            <a:r>
              <a:rPr lang="en-US" sz="800" b="1">
                <a:latin typeface="Calibri" pitchFamily="34" charset="0"/>
              </a:rPr>
              <a:t>US Route 36 -  Exp. 2016</a:t>
            </a:r>
          </a:p>
        </p:txBody>
      </p:sp>
      <p:cxnSp>
        <p:nvCxnSpPr>
          <p:cNvPr id="50211" name="Straight Arrow Connector 183"/>
          <p:cNvCxnSpPr>
            <a:cxnSpLocks noChangeShapeType="1"/>
            <a:stCxn id="50210" idx="0"/>
            <a:endCxn id="81" idx="68"/>
          </p:cNvCxnSpPr>
          <p:nvPr/>
        </p:nvCxnSpPr>
        <p:spPr bwMode="auto">
          <a:xfrm flipH="1" flipV="1">
            <a:off x="3646488" y="2676525"/>
            <a:ext cx="19050" cy="190500"/>
          </a:xfrm>
          <a:prstGeom prst="straightConnector1">
            <a:avLst/>
          </a:prstGeom>
          <a:noFill/>
          <a:ln w="9525" algn="ctr">
            <a:solidFill>
              <a:schemeClr val="tx1"/>
            </a:solidFill>
            <a:round/>
            <a:headEnd/>
            <a:tailEnd type="triangle" w="med" len="med"/>
          </a:ln>
        </p:spPr>
      </p:cxnSp>
      <p:sp>
        <p:nvSpPr>
          <p:cNvPr id="50212" name="TextBox 190"/>
          <p:cNvSpPr txBox="1">
            <a:spLocks noChangeArrowheads="1"/>
          </p:cNvSpPr>
          <p:nvPr/>
        </p:nvSpPr>
        <p:spPr bwMode="auto">
          <a:xfrm>
            <a:off x="7340600" y="3622675"/>
            <a:ext cx="774700" cy="460375"/>
          </a:xfrm>
          <a:prstGeom prst="rect">
            <a:avLst/>
          </a:prstGeom>
          <a:noFill/>
          <a:ln w="9525">
            <a:noFill/>
            <a:miter lim="800000"/>
            <a:headEnd/>
            <a:tailEnd/>
          </a:ln>
        </p:spPr>
        <p:txBody>
          <a:bodyPr>
            <a:spAutoFit/>
          </a:bodyPr>
          <a:lstStyle/>
          <a:p>
            <a:r>
              <a:rPr lang="en-US" sz="800" b="1">
                <a:latin typeface="Calibri" pitchFamily="34" charset="0"/>
              </a:rPr>
              <a:t>I-77 Express Lanes – Exp. 2018</a:t>
            </a:r>
          </a:p>
        </p:txBody>
      </p:sp>
      <p:cxnSp>
        <p:nvCxnSpPr>
          <p:cNvPr id="50213" name="Straight Arrow Connector 191"/>
          <p:cNvCxnSpPr>
            <a:cxnSpLocks noChangeShapeType="1"/>
          </p:cNvCxnSpPr>
          <p:nvPr/>
        </p:nvCxnSpPr>
        <p:spPr bwMode="auto">
          <a:xfrm flipH="1" flipV="1">
            <a:off x="6854825" y="3406775"/>
            <a:ext cx="536575" cy="277813"/>
          </a:xfrm>
          <a:prstGeom prst="straightConnector1">
            <a:avLst/>
          </a:prstGeom>
          <a:noFill/>
          <a:ln w="9525" algn="ctr">
            <a:solidFill>
              <a:schemeClr val="tx1"/>
            </a:solidFill>
            <a:round/>
            <a:headEnd/>
            <a:tailEnd type="triangle" w="med" len="med"/>
          </a:ln>
        </p:spPr>
      </p:cxnSp>
      <p:sp>
        <p:nvSpPr>
          <p:cNvPr id="50214" name="TextBox 196"/>
          <p:cNvSpPr txBox="1">
            <a:spLocks noChangeArrowheads="1"/>
          </p:cNvSpPr>
          <p:nvPr/>
        </p:nvSpPr>
        <p:spPr bwMode="auto">
          <a:xfrm>
            <a:off x="7618413" y="2913063"/>
            <a:ext cx="774700" cy="338137"/>
          </a:xfrm>
          <a:prstGeom prst="rect">
            <a:avLst/>
          </a:prstGeom>
          <a:noFill/>
          <a:ln w="9525">
            <a:noFill/>
            <a:miter lim="800000"/>
            <a:headEnd/>
            <a:tailEnd/>
          </a:ln>
        </p:spPr>
        <p:txBody>
          <a:bodyPr>
            <a:spAutoFit/>
          </a:bodyPr>
          <a:lstStyle/>
          <a:p>
            <a:r>
              <a:rPr lang="en-US" sz="800" b="1">
                <a:latin typeface="Calibri" pitchFamily="34" charset="0"/>
              </a:rPr>
              <a:t>I-95/395 – Exp. 2016</a:t>
            </a:r>
          </a:p>
        </p:txBody>
      </p:sp>
      <p:cxnSp>
        <p:nvCxnSpPr>
          <p:cNvPr id="50215" name="Straight Arrow Connector 197"/>
          <p:cNvCxnSpPr>
            <a:cxnSpLocks noChangeShapeType="1"/>
          </p:cNvCxnSpPr>
          <p:nvPr/>
        </p:nvCxnSpPr>
        <p:spPr bwMode="auto">
          <a:xfrm flipH="1" flipV="1">
            <a:off x="7131050" y="2697163"/>
            <a:ext cx="538163" cy="277812"/>
          </a:xfrm>
          <a:prstGeom prst="straightConnector1">
            <a:avLst/>
          </a:prstGeom>
          <a:noFill/>
          <a:ln w="9525" algn="ctr">
            <a:solidFill>
              <a:schemeClr val="tx1"/>
            </a:solidFill>
            <a:round/>
            <a:headEnd/>
            <a:tailEnd type="triangle" w="med" len="med"/>
          </a:ln>
        </p:spPr>
      </p:cxnSp>
      <p:sp>
        <p:nvSpPr>
          <p:cNvPr id="50216" name="TextBox 198"/>
          <p:cNvSpPr txBox="1">
            <a:spLocks noChangeArrowheads="1"/>
          </p:cNvSpPr>
          <p:nvPr/>
        </p:nvSpPr>
        <p:spPr bwMode="auto">
          <a:xfrm>
            <a:off x="6256338" y="1851025"/>
            <a:ext cx="890587" cy="461963"/>
          </a:xfrm>
          <a:prstGeom prst="rect">
            <a:avLst/>
          </a:prstGeom>
          <a:noFill/>
          <a:ln w="9525">
            <a:noFill/>
            <a:miter lim="800000"/>
            <a:headEnd/>
            <a:tailEnd/>
          </a:ln>
        </p:spPr>
        <p:txBody>
          <a:bodyPr>
            <a:spAutoFit/>
          </a:bodyPr>
          <a:lstStyle/>
          <a:p>
            <a:r>
              <a:rPr lang="en-US" sz="800" b="1">
                <a:latin typeface="Calibri" pitchFamily="34" charset="0"/>
              </a:rPr>
              <a:t>Capital Beltway (I-495) Express - 2012</a:t>
            </a:r>
          </a:p>
        </p:txBody>
      </p:sp>
      <p:cxnSp>
        <p:nvCxnSpPr>
          <p:cNvPr id="50217" name="Straight Arrow Connector 199"/>
          <p:cNvCxnSpPr>
            <a:cxnSpLocks noChangeShapeType="1"/>
            <a:stCxn id="50216" idx="2"/>
          </p:cNvCxnSpPr>
          <p:nvPr/>
        </p:nvCxnSpPr>
        <p:spPr bwMode="auto">
          <a:xfrm flipH="1">
            <a:off x="6702425" y="2312988"/>
            <a:ext cx="0" cy="320675"/>
          </a:xfrm>
          <a:prstGeom prst="straightConnector1">
            <a:avLst/>
          </a:prstGeom>
          <a:noFill/>
          <a:ln w="9525" algn="ctr">
            <a:solidFill>
              <a:schemeClr val="tx1"/>
            </a:solidFill>
            <a:round/>
            <a:headEnd/>
            <a:tailEnd type="triangle" w="med" len="med"/>
          </a:ln>
        </p:spPr>
      </p:cxnSp>
      <p:sp>
        <p:nvSpPr>
          <p:cNvPr id="50218" name="TextBox 203"/>
          <p:cNvSpPr txBox="1">
            <a:spLocks noChangeArrowheads="1"/>
          </p:cNvSpPr>
          <p:nvPr/>
        </p:nvSpPr>
        <p:spPr bwMode="auto">
          <a:xfrm>
            <a:off x="3092450" y="3822700"/>
            <a:ext cx="869950" cy="461963"/>
          </a:xfrm>
          <a:prstGeom prst="rect">
            <a:avLst/>
          </a:prstGeom>
          <a:noFill/>
          <a:ln w="9525">
            <a:noFill/>
            <a:miter lim="800000"/>
            <a:headEnd/>
            <a:tailEnd/>
          </a:ln>
        </p:spPr>
        <p:txBody>
          <a:bodyPr>
            <a:spAutoFit/>
          </a:bodyPr>
          <a:lstStyle/>
          <a:p>
            <a:r>
              <a:rPr lang="en-US" sz="800" b="1">
                <a:latin typeface="Calibri" pitchFamily="34" charset="0"/>
              </a:rPr>
              <a:t>LBJ Express Lanes – Exp. 2016</a:t>
            </a:r>
          </a:p>
        </p:txBody>
      </p:sp>
      <p:cxnSp>
        <p:nvCxnSpPr>
          <p:cNvPr id="50219" name="Straight Arrow Connector 204"/>
          <p:cNvCxnSpPr>
            <a:cxnSpLocks noChangeShapeType="1"/>
          </p:cNvCxnSpPr>
          <p:nvPr/>
        </p:nvCxnSpPr>
        <p:spPr bwMode="auto">
          <a:xfrm flipV="1">
            <a:off x="3805238" y="3870325"/>
            <a:ext cx="309562" cy="58738"/>
          </a:xfrm>
          <a:prstGeom prst="straightConnector1">
            <a:avLst/>
          </a:prstGeom>
          <a:noFill/>
          <a:ln w="9525" algn="ctr">
            <a:solidFill>
              <a:schemeClr val="tx1"/>
            </a:solidFill>
            <a:round/>
            <a:headEnd/>
            <a:tailEnd type="triangle" w="med" len="med"/>
          </a:ln>
        </p:spPr>
      </p:cxnSp>
      <p:sp>
        <p:nvSpPr>
          <p:cNvPr id="50220" name="TextBox 215"/>
          <p:cNvSpPr txBox="1">
            <a:spLocks noChangeArrowheads="1"/>
          </p:cNvSpPr>
          <p:nvPr/>
        </p:nvSpPr>
        <p:spPr bwMode="auto">
          <a:xfrm>
            <a:off x="3200400" y="4233863"/>
            <a:ext cx="1066800" cy="461962"/>
          </a:xfrm>
          <a:prstGeom prst="rect">
            <a:avLst/>
          </a:prstGeom>
          <a:noFill/>
          <a:ln w="9525">
            <a:noFill/>
            <a:miter lim="800000"/>
            <a:headEnd/>
            <a:tailEnd/>
          </a:ln>
        </p:spPr>
        <p:txBody>
          <a:bodyPr>
            <a:spAutoFit/>
          </a:bodyPr>
          <a:lstStyle/>
          <a:p>
            <a:r>
              <a:rPr lang="en-US" sz="800" b="1">
                <a:latin typeface="Calibri" pitchFamily="34" charset="0"/>
              </a:rPr>
              <a:t>North Tarrant Express Lanes – Exp. 2017</a:t>
            </a:r>
          </a:p>
        </p:txBody>
      </p:sp>
      <p:cxnSp>
        <p:nvCxnSpPr>
          <p:cNvPr id="50221" name="Straight Arrow Connector 216"/>
          <p:cNvCxnSpPr>
            <a:cxnSpLocks noChangeShapeType="1"/>
          </p:cNvCxnSpPr>
          <p:nvPr/>
        </p:nvCxnSpPr>
        <p:spPr bwMode="auto">
          <a:xfrm flipV="1">
            <a:off x="4038600" y="3971925"/>
            <a:ext cx="392113" cy="279400"/>
          </a:xfrm>
          <a:prstGeom prst="straightConnector1">
            <a:avLst/>
          </a:prstGeom>
          <a:noFill/>
          <a:ln w="9525" algn="ctr">
            <a:solidFill>
              <a:schemeClr val="tx1"/>
            </a:solidFill>
            <a:round/>
            <a:headEnd/>
            <a:tailEnd type="triangle" w="med" len="med"/>
          </a:ln>
        </p:spPr>
      </p:cxnSp>
      <p:sp>
        <p:nvSpPr>
          <p:cNvPr id="50222" name="TextBox 219"/>
          <p:cNvSpPr txBox="1">
            <a:spLocks noChangeArrowheads="1"/>
          </p:cNvSpPr>
          <p:nvPr/>
        </p:nvSpPr>
        <p:spPr bwMode="auto">
          <a:xfrm>
            <a:off x="5181600" y="4343400"/>
            <a:ext cx="1066800" cy="338138"/>
          </a:xfrm>
          <a:prstGeom prst="rect">
            <a:avLst/>
          </a:prstGeom>
          <a:noFill/>
          <a:ln w="9525">
            <a:noFill/>
            <a:miter lim="800000"/>
            <a:headEnd/>
            <a:tailEnd/>
          </a:ln>
        </p:spPr>
        <p:txBody>
          <a:bodyPr>
            <a:spAutoFit/>
          </a:bodyPr>
          <a:lstStyle/>
          <a:p>
            <a:r>
              <a:rPr lang="en-US" sz="800" b="1">
                <a:latin typeface="Calibri" pitchFamily="34" charset="0"/>
              </a:rPr>
              <a:t>I-85 Express Lanes – 2011 </a:t>
            </a:r>
          </a:p>
        </p:txBody>
      </p:sp>
      <p:cxnSp>
        <p:nvCxnSpPr>
          <p:cNvPr id="50223" name="Straight Arrow Connector 220"/>
          <p:cNvCxnSpPr>
            <a:cxnSpLocks noChangeShapeType="1"/>
          </p:cNvCxnSpPr>
          <p:nvPr/>
        </p:nvCxnSpPr>
        <p:spPr bwMode="auto">
          <a:xfrm flipV="1">
            <a:off x="5791200" y="3829050"/>
            <a:ext cx="350838" cy="573088"/>
          </a:xfrm>
          <a:prstGeom prst="straightConnector1">
            <a:avLst/>
          </a:prstGeom>
          <a:noFill/>
          <a:ln w="9525" algn="ctr">
            <a:solidFill>
              <a:schemeClr val="tx1"/>
            </a:solidFill>
            <a:round/>
            <a:headEnd/>
            <a:tailEnd type="triangle" w="med" len="med"/>
          </a:ln>
        </p:spPr>
      </p:cxnSp>
      <p:sp>
        <p:nvSpPr>
          <p:cNvPr id="50224" name="TextBox 223"/>
          <p:cNvSpPr txBox="1">
            <a:spLocks noChangeArrowheads="1"/>
          </p:cNvSpPr>
          <p:nvPr/>
        </p:nvSpPr>
        <p:spPr bwMode="auto">
          <a:xfrm>
            <a:off x="5486400" y="4824413"/>
            <a:ext cx="1066800" cy="339725"/>
          </a:xfrm>
          <a:prstGeom prst="rect">
            <a:avLst/>
          </a:prstGeom>
          <a:noFill/>
          <a:ln w="9525">
            <a:noFill/>
            <a:miter lim="800000"/>
            <a:headEnd/>
            <a:tailEnd/>
          </a:ln>
        </p:spPr>
        <p:txBody>
          <a:bodyPr>
            <a:spAutoFit/>
          </a:bodyPr>
          <a:lstStyle/>
          <a:p>
            <a:r>
              <a:rPr lang="en-US" sz="800" b="1">
                <a:latin typeface="Calibri" pitchFamily="34" charset="0"/>
              </a:rPr>
              <a:t>I-595 Express Lanes – 2014 </a:t>
            </a:r>
          </a:p>
        </p:txBody>
      </p:sp>
      <p:sp>
        <p:nvSpPr>
          <p:cNvPr id="50225" name="TextBox 224"/>
          <p:cNvSpPr txBox="1">
            <a:spLocks noChangeArrowheads="1"/>
          </p:cNvSpPr>
          <p:nvPr/>
        </p:nvSpPr>
        <p:spPr bwMode="auto">
          <a:xfrm>
            <a:off x="6916738" y="4146550"/>
            <a:ext cx="1066800" cy="338138"/>
          </a:xfrm>
          <a:prstGeom prst="rect">
            <a:avLst/>
          </a:prstGeom>
          <a:noFill/>
          <a:ln w="9525">
            <a:noFill/>
            <a:miter lim="800000"/>
            <a:headEnd/>
            <a:tailEnd/>
          </a:ln>
        </p:spPr>
        <p:txBody>
          <a:bodyPr>
            <a:spAutoFit/>
          </a:bodyPr>
          <a:lstStyle/>
          <a:p>
            <a:r>
              <a:rPr lang="en-US" sz="800" b="1">
                <a:latin typeface="Calibri" pitchFamily="34" charset="0"/>
              </a:rPr>
              <a:t>Tampa Hillsborough Express Way – 2006 </a:t>
            </a:r>
          </a:p>
        </p:txBody>
      </p:sp>
      <p:sp>
        <p:nvSpPr>
          <p:cNvPr id="50226" name="TextBox 225"/>
          <p:cNvSpPr txBox="1">
            <a:spLocks noChangeArrowheads="1"/>
          </p:cNvSpPr>
          <p:nvPr/>
        </p:nvSpPr>
        <p:spPr bwMode="auto">
          <a:xfrm>
            <a:off x="5969000" y="5345113"/>
            <a:ext cx="1066800" cy="338137"/>
          </a:xfrm>
          <a:prstGeom prst="rect">
            <a:avLst/>
          </a:prstGeom>
          <a:noFill/>
          <a:ln w="9525">
            <a:noFill/>
            <a:miter lim="800000"/>
            <a:headEnd/>
            <a:tailEnd/>
          </a:ln>
        </p:spPr>
        <p:txBody>
          <a:bodyPr>
            <a:spAutoFit/>
          </a:bodyPr>
          <a:lstStyle/>
          <a:p>
            <a:r>
              <a:rPr lang="en-US" sz="800" b="1">
                <a:latin typeface="Calibri" pitchFamily="34" charset="0"/>
              </a:rPr>
              <a:t>95 Express Lanes – 2010 </a:t>
            </a:r>
          </a:p>
        </p:txBody>
      </p:sp>
      <p:sp>
        <p:nvSpPr>
          <p:cNvPr id="50227" name="TextBox 226"/>
          <p:cNvSpPr txBox="1">
            <a:spLocks noChangeArrowheads="1"/>
          </p:cNvSpPr>
          <p:nvPr/>
        </p:nvSpPr>
        <p:spPr bwMode="auto">
          <a:xfrm>
            <a:off x="4038600" y="4764088"/>
            <a:ext cx="1371600" cy="338137"/>
          </a:xfrm>
          <a:prstGeom prst="rect">
            <a:avLst/>
          </a:prstGeom>
          <a:noFill/>
          <a:ln w="9525">
            <a:noFill/>
            <a:miter lim="800000"/>
            <a:headEnd/>
            <a:tailEnd/>
          </a:ln>
        </p:spPr>
        <p:txBody>
          <a:bodyPr>
            <a:spAutoFit/>
          </a:bodyPr>
          <a:lstStyle/>
          <a:p>
            <a:r>
              <a:rPr lang="en-US" sz="800" b="1">
                <a:latin typeface="Calibri" pitchFamily="34" charset="0"/>
              </a:rPr>
              <a:t>Katy Managed Lanes (I-10) - 2008</a:t>
            </a:r>
          </a:p>
        </p:txBody>
      </p:sp>
      <p:cxnSp>
        <p:nvCxnSpPr>
          <p:cNvPr id="50228" name="Straight Arrow Connector 227"/>
          <p:cNvCxnSpPr>
            <a:cxnSpLocks noChangeShapeType="1"/>
          </p:cNvCxnSpPr>
          <p:nvPr/>
        </p:nvCxnSpPr>
        <p:spPr bwMode="auto">
          <a:xfrm flipV="1">
            <a:off x="4648200" y="4543425"/>
            <a:ext cx="76200" cy="250825"/>
          </a:xfrm>
          <a:prstGeom prst="straightConnector1">
            <a:avLst/>
          </a:prstGeom>
          <a:noFill/>
          <a:ln w="9525" algn="ctr">
            <a:solidFill>
              <a:schemeClr val="tx1"/>
            </a:solidFill>
            <a:round/>
            <a:headEnd/>
            <a:tailEnd type="triangle" w="med" len="med"/>
          </a:ln>
        </p:spPr>
      </p:cxnSp>
      <p:cxnSp>
        <p:nvCxnSpPr>
          <p:cNvPr id="50229" name="Straight Arrow Connector 229"/>
          <p:cNvCxnSpPr>
            <a:cxnSpLocks noChangeShapeType="1"/>
          </p:cNvCxnSpPr>
          <p:nvPr/>
        </p:nvCxnSpPr>
        <p:spPr bwMode="auto">
          <a:xfrm flipV="1">
            <a:off x="6550025" y="4872038"/>
            <a:ext cx="247650" cy="58737"/>
          </a:xfrm>
          <a:prstGeom prst="straightConnector1">
            <a:avLst/>
          </a:prstGeom>
          <a:noFill/>
          <a:ln w="9525" algn="ctr">
            <a:solidFill>
              <a:schemeClr val="tx1"/>
            </a:solidFill>
            <a:round/>
            <a:headEnd/>
            <a:tailEnd type="triangle" w="med" len="med"/>
          </a:ln>
        </p:spPr>
      </p:cxnSp>
      <p:cxnSp>
        <p:nvCxnSpPr>
          <p:cNvPr id="50230" name="Straight Arrow Connector 231"/>
          <p:cNvCxnSpPr>
            <a:cxnSpLocks noChangeShapeType="1"/>
          </p:cNvCxnSpPr>
          <p:nvPr/>
        </p:nvCxnSpPr>
        <p:spPr bwMode="auto">
          <a:xfrm flipH="1">
            <a:off x="6854825" y="4319588"/>
            <a:ext cx="157163" cy="147637"/>
          </a:xfrm>
          <a:prstGeom prst="straightConnector1">
            <a:avLst/>
          </a:prstGeom>
          <a:noFill/>
          <a:ln w="9525" algn="ctr">
            <a:solidFill>
              <a:schemeClr val="tx1"/>
            </a:solidFill>
            <a:round/>
            <a:headEnd/>
            <a:tailEnd type="triangle" w="med" len="med"/>
          </a:ln>
        </p:spPr>
      </p:cxnSp>
      <p:cxnSp>
        <p:nvCxnSpPr>
          <p:cNvPr id="50231" name="Straight Arrow Connector 233"/>
          <p:cNvCxnSpPr>
            <a:cxnSpLocks noChangeShapeType="1"/>
          </p:cNvCxnSpPr>
          <p:nvPr/>
        </p:nvCxnSpPr>
        <p:spPr bwMode="auto">
          <a:xfrm flipV="1">
            <a:off x="6819900" y="5105400"/>
            <a:ext cx="114300" cy="304800"/>
          </a:xfrm>
          <a:prstGeom prst="straightConnector1">
            <a:avLst/>
          </a:prstGeom>
          <a:noFill/>
          <a:ln w="9525" algn="ctr">
            <a:solidFill>
              <a:schemeClr val="tx1"/>
            </a:solidFill>
            <a:round/>
            <a:headEnd/>
            <a:tailEnd type="triangle" w="med" len="med"/>
          </a:ln>
        </p:spPr>
      </p:cxnSp>
      <p:sp>
        <p:nvSpPr>
          <p:cNvPr id="50232" name="TextBox 241"/>
          <p:cNvSpPr txBox="1">
            <a:spLocks noChangeArrowheads="1"/>
          </p:cNvSpPr>
          <p:nvPr/>
        </p:nvSpPr>
        <p:spPr bwMode="auto">
          <a:xfrm>
            <a:off x="4572000" y="914400"/>
            <a:ext cx="1143000" cy="338138"/>
          </a:xfrm>
          <a:prstGeom prst="rect">
            <a:avLst/>
          </a:prstGeom>
          <a:noFill/>
          <a:ln w="9525">
            <a:noFill/>
            <a:miter lim="800000"/>
            <a:headEnd/>
            <a:tailEnd/>
          </a:ln>
        </p:spPr>
        <p:txBody>
          <a:bodyPr>
            <a:spAutoFit/>
          </a:bodyPr>
          <a:lstStyle/>
          <a:p>
            <a:r>
              <a:rPr lang="en-US" sz="800" b="1">
                <a:latin typeface="Calibri" pitchFamily="34" charset="0"/>
              </a:rPr>
              <a:t>I-35 – 2009 &amp; I-394 Express – 2005 </a:t>
            </a:r>
          </a:p>
        </p:txBody>
      </p:sp>
      <p:cxnSp>
        <p:nvCxnSpPr>
          <p:cNvPr id="50233" name="Straight Arrow Connector 242"/>
          <p:cNvCxnSpPr>
            <a:cxnSpLocks noChangeShapeType="1"/>
            <a:stCxn id="50232" idx="2"/>
          </p:cNvCxnSpPr>
          <p:nvPr/>
        </p:nvCxnSpPr>
        <p:spPr bwMode="auto">
          <a:xfrm flipH="1">
            <a:off x="5105400" y="1252538"/>
            <a:ext cx="38100" cy="598487"/>
          </a:xfrm>
          <a:prstGeom prst="straightConnector1">
            <a:avLst/>
          </a:prstGeom>
          <a:noFill/>
          <a:ln w="9525" algn="ctr">
            <a:solidFill>
              <a:schemeClr val="tx1"/>
            </a:solidFill>
            <a:round/>
            <a:headEnd/>
            <a:tailEnd type="triangle" w="med" len="med"/>
          </a:ln>
        </p:spPr>
      </p:cxnSp>
      <p:sp>
        <p:nvSpPr>
          <p:cNvPr id="3" name="Slide Number Placeholder 2"/>
          <p:cNvSpPr>
            <a:spLocks noGrp="1"/>
          </p:cNvSpPr>
          <p:nvPr>
            <p:ph type="sldNum" sz="quarter" idx="10"/>
          </p:nvPr>
        </p:nvSpPr>
        <p:spPr/>
        <p:txBody>
          <a:bodyPr/>
          <a:lstStyle/>
          <a:p>
            <a:pPr>
              <a:defRPr/>
            </a:pPr>
            <a:fld id="{313B72C0-CA1C-424D-9D16-56CAFA6AA9A4}"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WB 2011 Colorscheme">
      <a:dk1>
        <a:srgbClr val="000000"/>
      </a:dk1>
      <a:lt1>
        <a:sysClr val="window" lastClr="FFFFFF"/>
      </a:lt1>
      <a:dk2>
        <a:srgbClr val="4D4F53"/>
      </a:dk2>
      <a:lt2>
        <a:srgbClr val="FFFFFF"/>
      </a:lt2>
      <a:accent1>
        <a:srgbClr val="7AB800"/>
      </a:accent1>
      <a:accent2>
        <a:srgbClr val="004165"/>
      </a:accent2>
      <a:accent3>
        <a:srgbClr val="3DB7E4"/>
      </a:accent3>
      <a:accent4>
        <a:srgbClr val="DC5034"/>
      </a:accent4>
      <a:accent5>
        <a:srgbClr val="F0AB00"/>
      </a:accent5>
      <a:accent6>
        <a:srgbClr val="57068C"/>
      </a:accent6>
      <a:hlink>
        <a:srgbClr val="3DB7E4"/>
      </a:hlink>
      <a:folHlink>
        <a:srgbClr val="4D4F53"/>
      </a:folHlink>
    </a:clrScheme>
    <a:fontScheme name="WB 2011 Fon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2DEEA"/>
        </a:solidFill>
        <a:ln>
          <a:noFill/>
        </a:ln>
      </a:spPr>
      <a:bodyPr lIns="84206" tIns="42104" rIns="84206" bIns="42104" rtlCol="0" anchor="ctr"/>
      <a:lstStyle>
        <a:defPPr>
          <a:defRPr sz="900" b="1" dirty="0"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tailEnd type="stealth"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1291</TotalTime>
  <Words>2599</Words>
  <Application>Microsoft Office PowerPoint</Application>
  <PresentationFormat>Letter Paper (8.5x11 in)</PresentationFormat>
  <Paragraphs>1994</Paragraphs>
  <Slides>29</Slides>
  <Notes>1</Notes>
  <HiddenSlides>0</HiddenSlides>
  <MMClips>0</MMClips>
  <ScaleCrop>false</ScaleCrop>
  <HeadingPairs>
    <vt:vector size="6" baseType="variant">
      <vt:variant>
        <vt:lpstr>Fonts Used</vt:lpstr>
      </vt:variant>
      <vt:variant>
        <vt:i4>10</vt:i4>
      </vt:variant>
      <vt:variant>
        <vt:lpstr>Design Template</vt:lpstr>
      </vt:variant>
      <vt:variant>
        <vt:i4>13</vt:i4>
      </vt:variant>
      <vt:variant>
        <vt:lpstr>Slide Titles</vt:lpstr>
      </vt:variant>
      <vt:variant>
        <vt:i4>29</vt:i4>
      </vt:variant>
    </vt:vector>
  </HeadingPairs>
  <TitlesOfParts>
    <vt:vector size="52" baseType="lpstr">
      <vt:lpstr>Cambria</vt:lpstr>
      <vt:lpstr>Arial</vt:lpstr>
      <vt:lpstr>ＭＳ Ｐゴシック</vt:lpstr>
      <vt:lpstr>Times New Roman</vt:lpstr>
      <vt:lpstr>Calibri</vt:lpstr>
      <vt:lpstr>Wingdings</vt:lpstr>
      <vt:lpstr>Tahoma</vt:lpstr>
      <vt:lpstr>Sabon MT</vt:lpstr>
      <vt:lpstr>ScalaSansLF-Bold</vt:lpstr>
      <vt:lpstr>Book Antiqua</vt:lpstr>
      <vt:lpstr>Blank</vt:lpstr>
      <vt:lpstr>Blank</vt:lpstr>
      <vt:lpstr>Blank</vt:lpstr>
      <vt:lpstr>Blank</vt:lpstr>
      <vt:lpstr>Blank</vt:lpstr>
      <vt:lpstr>Blank</vt:lpstr>
      <vt:lpstr>Blank</vt:lpstr>
      <vt:lpstr>Blank</vt:lpstr>
      <vt:lpstr>Blank</vt:lpstr>
      <vt:lpstr>Blank</vt:lpstr>
      <vt:lpstr>Blank</vt:lpstr>
      <vt:lpstr>Blank</vt:lpstr>
      <vt:lpstr>Blank</vt:lpstr>
      <vt:lpstr>Snyder’s Sandwich  Public-Private-Partnership (P3) Transportation Projects in Massachusetts  Presentation to Legislators of  Project Mobility and Project Span</vt:lpstr>
      <vt:lpstr>Introduction </vt:lpstr>
      <vt:lpstr>Introduction </vt:lpstr>
      <vt:lpstr>Introduction </vt:lpstr>
      <vt:lpstr>“WHY” P3</vt:lpstr>
      <vt:lpstr>Meeting Agenda</vt:lpstr>
      <vt:lpstr>Project Mobility</vt:lpstr>
      <vt:lpstr>Identified objectives for the Route 3 South Express Toll Lanes</vt:lpstr>
      <vt:lpstr>Express Toll Lanes have been increasingly adopted as a solution for congested urban roads</vt:lpstr>
      <vt:lpstr>Express Toll Lanes – An Overview</vt:lpstr>
      <vt:lpstr>Express Toll Lanes: Overview - Katy Freeway (Houston, Texas)</vt:lpstr>
      <vt:lpstr>Design effort has identified three specific sections of Rt. 3 South for typical cross sections</vt:lpstr>
      <vt:lpstr> </vt:lpstr>
      <vt:lpstr>South Section – Exit 11 (Route 14/Congress Street) to Exit 14 (Route 228/Hingham Street)</vt:lpstr>
      <vt:lpstr>Middle Section - Exit 14 (Route 228/Hingham) to Exit 16 (Route 18/Main Street)</vt:lpstr>
      <vt:lpstr>North Section - Exit 16 (Route 18/Main Street) to Exit 19 (Burgin Parkway)</vt:lpstr>
      <vt:lpstr>Initial Assumptions for Access and Egress to Managed Lanes</vt:lpstr>
      <vt:lpstr>Project Mobility working group is Parallel Tracking the Project’s critical path activities</vt:lpstr>
      <vt:lpstr>Project Mobility Timeline for next several months</vt:lpstr>
      <vt:lpstr>Preliminary Project Mobility transaction structure</vt:lpstr>
      <vt:lpstr>Project Span</vt:lpstr>
      <vt:lpstr>Project SPAN – Overview and Need</vt:lpstr>
      <vt:lpstr>Identified objectives for the Third Crossing of Cape Cod Canal</vt:lpstr>
      <vt:lpstr>Recent Activity in the U.S. P3 Toll Bridge/Tunnel Sector</vt:lpstr>
      <vt:lpstr>Existing Cape Access</vt:lpstr>
      <vt:lpstr>Potential solutions under consideration</vt:lpstr>
      <vt:lpstr>Project SPAN potential configurations</vt:lpstr>
      <vt:lpstr>Preliminary Project Span transaction structure</vt:lpstr>
      <vt:lpstr>Ongoing Efforts and near-term schedule for both Project Mobility and Project Span</vt:lpstr>
    </vt:vector>
  </TitlesOfParts>
  <Company>William Blair &amp; Company,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Morehouse</dc:creator>
  <cp:lastModifiedBy>Mark</cp:lastModifiedBy>
  <cp:revision>69</cp:revision>
  <cp:lastPrinted>2011-07-20T22:45:27Z</cp:lastPrinted>
  <dcterms:created xsi:type="dcterms:W3CDTF">2014-09-04T14:39:08Z</dcterms:created>
  <dcterms:modified xsi:type="dcterms:W3CDTF">2014-10-04T16:25:37Z</dcterms:modified>
</cp:coreProperties>
</file>